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376" r:id="rId3"/>
    <p:sldId id="329" r:id="rId4"/>
    <p:sldId id="373" r:id="rId5"/>
    <p:sldId id="375" r:id="rId6"/>
    <p:sldId id="369" r:id="rId7"/>
    <p:sldId id="330" r:id="rId8"/>
    <p:sldId id="335" r:id="rId9"/>
    <p:sldId id="345" r:id="rId10"/>
    <p:sldId id="336" r:id="rId11"/>
    <p:sldId id="364" r:id="rId12"/>
    <p:sldId id="356" r:id="rId13"/>
    <p:sldId id="370" r:id="rId14"/>
    <p:sldId id="337" r:id="rId15"/>
    <p:sldId id="338" r:id="rId16"/>
    <p:sldId id="346" r:id="rId17"/>
    <p:sldId id="368" r:id="rId18"/>
    <p:sldId id="361" r:id="rId19"/>
    <p:sldId id="332" r:id="rId20"/>
    <p:sldId id="347" r:id="rId21"/>
    <p:sldId id="348" r:id="rId22"/>
    <p:sldId id="349" r:id="rId23"/>
    <p:sldId id="365" r:id="rId24"/>
    <p:sldId id="354" r:id="rId25"/>
    <p:sldId id="359" r:id="rId26"/>
    <p:sldId id="333" r:id="rId27"/>
    <p:sldId id="350" r:id="rId28"/>
    <p:sldId id="351" r:id="rId29"/>
    <p:sldId id="352" r:id="rId30"/>
    <p:sldId id="367" r:id="rId31"/>
    <p:sldId id="371" r:id="rId32"/>
    <p:sldId id="353" r:id="rId33"/>
    <p:sldId id="363" r:id="rId34"/>
    <p:sldId id="372" r:id="rId35"/>
    <p:sldId id="301" r:id="rId36"/>
    <p:sldId id="377" r:id="rId3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D8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01" autoAdjust="0"/>
    <p:restoredTop sz="51493" autoAdjust="0"/>
  </p:normalViewPr>
  <p:slideViewPr>
    <p:cSldViewPr>
      <p:cViewPr varScale="1">
        <p:scale>
          <a:sx n="56" d="100"/>
          <a:sy n="56" d="100"/>
        </p:scale>
        <p:origin x="145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58" tIns="46580" rIns="93158" bIns="46580" rtlCol="0"/>
          <a:lstStyle>
            <a:lvl1pPr algn="l">
              <a:defRPr sz="13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58" tIns="46580" rIns="93158" bIns="46580" rtlCol="0"/>
          <a:lstStyle>
            <a:lvl1pPr algn="r">
              <a:defRPr sz="1300"/>
            </a:lvl1pPr>
          </a:lstStyle>
          <a:p>
            <a:fld id="{3ADE6EC7-9522-4E05-8C46-988829C4871D}" type="datetimeFigureOut">
              <a:rPr lang="en-US" smtClean="0"/>
              <a:t>12/21/2016</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58" tIns="46580" rIns="93158" bIns="46580"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58" tIns="46580" rIns="93158" bIns="4658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58" tIns="46580" rIns="93158" bIns="46580"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58" tIns="46580" rIns="93158" bIns="46580" rtlCol="0" anchor="b"/>
          <a:lstStyle>
            <a:lvl1pPr algn="r">
              <a:defRPr sz="1300"/>
            </a:lvl1pPr>
          </a:lstStyle>
          <a:p>
            <a:fld id="{5C83ABDD-839B-46D6-A477-2E83D97CD7E5}" type="slidenum">
              <a:rPr lang="en-US" smtClean="0"/>
              <a:t>‹#›</a:t>
            </a:fld>
            <a:endParaRPr lang="en-US"/>
          </a:p>
        </p:txBody>
      </p:sp>
    </p:spTree>
    <p:extLst>
      <p:ext uri="{BB962C8B-B14F-4D97-AF65-F5344CB8AC3E}">
        <p14:creationId xmlns:p14="http://schemas.microsoft.com/office/powerpoint/2010/main" val="4175229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crt.la.gov/archaeology"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crt.la.gov/archaeology"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www.crt.la.gov/archaeology"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mrgrayhistory.wikispaces.com/UNIT+8+-+EARLY+AMERICA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solidFill>
                <a:latin typeface="Times New Roman" panose="02020603050405020304" pitchFamily="18" charset="0"/>
                <a:cs typeface="Times New Roman" panose="02020603050405020304" pitchFamily="18" charset="0"/>
              </a:rPr>
              <a:t>Title: Prehistoric </a:t>
            </a:r>
            <a:r>
              <a:rPr lang="en-US" dirty="0">
                <a:solidFill>
                  <a:schemeClr val="tx1"/>
                </a:solidFill>
                <a:latin typeface="Times New Roman" panose="02020603050405020304" pitchFamily="18" charset="0"/>
                <a:cs typeface="Times New Roman" panose="02020603050405020304" pitchFamily="18" charset="0"/>
              </a:rPr>
              <a:t>Louisiana</a:t>
            </a:r>
          </a:p>
          <a:p>
            <a:endParaRPr lang="en-US" dirty="0">
              <a:solidFill>
                <a:schemeClr val="tx1"/>
              </a:solidFill>
              <a:latin typeface="Times New Roman" panose="02020603050405020304" pitchFamily="18" charset="0"/>
              <a:cs typeface="Times New Roman" panose="02020603050405020304" pitchFamily="18" charset="0"/>
            </a:endParaRPr>
          </a:p>
          <a:p>
            <a:endParaRPr lang="en-US" dirty="0">
              <a:solidFill>
                <a:schemeClr val="tx1"/>
              </a:solidFill>
              <a:latin typeface="Times New Roman" panose="02020603050405020304" pitchFamily="18" charset="0"/>
              <a:cs typeface="Times New Roman" panose="02020603050405020304" pitchFamily="18" charset="0"/>
            </a:endParaRPr>
          </a:p>
          <a:p>
            <a:endParaRPr lang="en-US" dirty="0" smtClean="0">
              <a:solidFill>
                <a:schemeClr val="tx1"/>
              </a:solidFill>
              <a:latin typeface="Times New Roman" panose="02020603050405020304" pitchFamily="18" charset="0"/>
              <a:cs typeface="Times New Roman" panose="02020603050405020304" pitchFamily="18" charset="0"/>
            </a:endParaRPr>
          </a:p>
          <a:p>
            <a:r>
              <a:rPr lang="en-US" dirty="0" smtClean="0">
                <a:solidFill>
                  <a:schemeClr val="tx1"/>
                </a:solidFill>
                <a:latin typeface="Times New Roman" panose="02020603050405020304" pitchFamily="18" charset="0"/>
                <a:cs typeface="Times New Roman" panose="02020603050405020304" pitchFamily="18" charset="0"/>
              </a:rPr>
              <a:t>Image </a:t>
            </a:r>
            <a:r>
              <a:rPr lang="en-US" dirty="0">
                <a:solidFill>
                  <a:schemeClr val="tx1"/>
                </a:solidFill>
                <a:latin typeface="Times New Roman" panose="02020603050405020304" pitchFamily="18" charset="0"/>
                <a:cs typeface="Times New Roman" panose="02020603050405020304" pitchFamily="18" charset="0"/>
              </a:rPr>
              <a:t>credit: Martin Pate</a:t>
            </a:r>
          </a:p>
        </p:txBody>
      </p:sp>
      <p:sp>
        <p:nvSpPr>
          <p:cNvPr id="4" name="Slide Number Placeholder 3"/>
          <p:cNvSpPr>
            <a:spLocks noGrp="1"/>
          </p:cNvSpPr>
          <p:nvPr>
            <p:ph type="sldNum" sz="quarter" idx="10"/>
          </p:nvPr>
        </p:nvSpPr>
        <p:spPr/>
        <p:txBody>
          <a:bodyPr/>
          <a:lstStyle/>
          <a:p>
            <a:fld id="{5C83ABDD-839B-46D6-A477-2E83D97CD7E5}" type="slidenum">
              <a:rPr lang="en-US" smtClean="0"/>
              <a:t>1</a:t>
            </a:fld>
            <a:endParaRPr lang="en-US" dirty="0"/>
          </a:p>
        </p:txBody>
      </p:sp>
    </p:spTree>
    <p:extLst>
      <p:ext uri="{BB962C8B-B14F-4D97-AF65-F5344CB8AC3E}">
        <p14:creationId xmlns:p14="http://schemas.microsoft.com/office/powerpoint/2010/main" val="1472331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solidFill>
                <a:latin typeface="Times New Roman" panose="02020603050405020304" pitchFamily="18" charset="0"/>
                <a:cs typeface="Times New Roman" panose="02020603050405020304" pitchFamily="18" charset="0"/>
              </a:rPr>
              <a:t>Paleoindian Period – People and Settlements</a:t>
            </a:r>
          </a:p>
          <a:p>
            <a:endParaRPr lang="en-US" dirty="0" smtClean="0">
              <a:solidFill>
                <a:schemeClr val="tx1"/>
              </a:solidFill>
              <a:latin typeface="Times New Roman" panose="02020603050405020304" pitchFamily="18" charset="0"/>
              <a:cs typeface="Times New Roman" panose="02020603050405020304" pitchFamily="18" charset="0"/>
            </a:endParaRPr>
          </a:p>
          <a:p>
            <a:r>
              <a:rPr lang="en-US" baseline="0" dirty="0" smtClean="0">
                <a:solidFill>
                  <a:schemeClr val="tx1"/>
                </a:solidFill>
                <a:latin typeface="Times New Roman" panose="02020603050405020304" pitchFamily="18" charset="0"/>
                <a:cs typeface="Times New Roman" panose="02020603050405020304" pitchFamily="18" charset="0"/>
              </a:rPr>
              <a:t>Paleoindians in Louisiana moved around frequently. Sometimes they moved with the change of seasons. Once food became scarce in an area, they would move to another area. They might travel long distances to find food.</a:t>
            </a:r>
          </a:p>
          <a:p>
            <a:endParaRPr lang="en-US" baseline="0" dirty="0" smtClean="0">
              <a:solidFill>
                <a:schemeClr val="tx1"/>
              </a:solidFill>
              <a:latin typeface="Times New Roman" panose="02020603050405020304" pitchFamily="18" charset="0"/>
              <a:cs typeface="Times New Roman" panose="02020603050405020304" pitchFamily="18" charset="0"/>
            </a:endParaRPr>
          </a:p>
          <a:p>
            <a:r>
              <a:rPr lang="en-US" baseline="0" dirty="0" smtClean="0">
                <a:solidFill>
                  <a:schemeClr val="tx1"/>
                </a:solidFill>
                <a:latin typeface="Times New Roman" panose="02020603050405020304" pitchFamily="18" charset="0"/>
                <a:cs typeface="Times New Roman" panose="02020603050405020304" pitchFamily="18" charset="0"/>
              </a:rPr>
              <a:t>Paleoindians built shelters out of hides or woven mats, and made clothes from animal skins. Each family cooked food over a campfire, and two or more families might have shared a campsite.</a:t>
            </a:r>
          </a:p>
          <a:p>
            <a:endParaRPr lang="en-US" baseline="0" dirty="0" smtClean="0">
              <a:solidFill>
                <a:schemeClr val="tx1"/>
              </a:solidFill>
              <a:latin typeface="Times New Roman" panose="02020603050405020304" pitchFamily="18" charset="0"/>
              <a:cs typeface="Times New Roman" panose="02020603050405020304" pitchFamily="18" charset="0"/>
            </a:endParaRPr>
          </a:p>
          <a:p>
            <a:pPr defTabSz="881261">
              <a:defRPr/>
            </a:pPr>
            <a:endParaRPr lang="en-US" baseline="0" dirty="0" smtClean="0">
              <a:solidFill>
                <a:schemeClr val="tx1"/>
              </a:solidFill>
              <a:latin typeface="Times New Roman" panose="02020603050405020304" pitchFamily="18" charset="0"/>
              <a:cs typeface="Times New Roman" panose="02020603050405020304" pitchFamily="18" charset="0"/>
            </a:endParaRPr>
          </a:p>
          <a:p>
            <a:pPr defTabSz="881261">
              <a:defRPr/>
            </a:pPr>
            <a:endParaRPr lang="en-US" baseline="0" dirty="0" smtClean="0">
              <a:solidFill>
                <a:schemeClr val="tx1"/>
              </a:solidFill>
              <a:latin typeface="Times New Roman" panose="02020603050405020304" pitchFamily="18" charset="0"/>
              <a:cs typeface="Times New Roman" panose="02020603050405020304" pitchFamily="18" charset="0"/>
            </a:endParaRPr>
          </a:p>
          <a:p>
            <a:pPr defTabSz="881261">
              <a:defRPr/>
            </a:pPr>
            <a:r>
              <a:rPr lang="en-US" baseline="0" dirty="0" smtClean="0">
                <a:solidFill>
                  <a:schemeClr val="tx1"/>
                </a:solidFill>
                <a:latin typeface="Times New Roman" panose="02020603050405020304" pitchFamily="18" charset="0"/>
                <a:cs typeface="Times New Roman" panose="02020603050405020304" pitchFamily="18" charset="0"/>
              </a:rPr>
              <a:t>Image </a:t>
            </a:r>
            <a:r>
              <a:rPr lang="en-US" baseline="0" dirty="0" smtClean="0">
                <a:solidFill>
                  <a:schemeClr val="tx1"/>
                </a:solidFill>
                <a:latin typeface="Times New Roman" panose="02020603050405020304" pitchFamily="18" charset="0"/>
                <a:cs typeface="Times New Roman" panose="02020603050405020304" pitchFamily="18" charset="0"/>
              </a:rPr>
              <a:t>credit: Phyllis Lear</a:t>
            </a:r>
            <a:endParaRPr lang="en-US" dirty="0" smtClean="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C83ABDD-839B-46D6-A477-2E83D97CD7E5}" type="slidenum">
              <a:rPr lang="en-US" smtClean="0"/>
              <a:t>10</a:t>
            </a:fld>
            <a:endParaRPr lang="en-US" dirty="0"/>
          </a:p>
        </p:txBody>
      </p:sp>
    </p:spTree>
    <p:extLst>
      <p:ext uri="{BB962C8B-B14F-4D97-AF65-F5344CB8AC3E}">
        <p14:creationId xmlns:p14="http://schemas.microsoft.com/office/powerpoint/2010/main" val="617277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solidFill>
                <a:latin typeface="Times New Roman" panose="02020603050405020304" pitchFamily="18" charset="0"/>
                <a:cs typeface="Times New Roman" panose="02020603050405020304" pitchFamily="18" charset="0"/>
              </a:rPr>
              <a:t>Paleoindian Period – Archaeological Site</a:t>
            </a:r>
          </a:p>
          <a:p>
            <a:endParaRPr lang="en-US" dirty="0" smtClean="0">
              <a:solidFill>
                <a:schemeClr val="tx1"/>
              </a:solidFill>
              <a:latin typeface="Times New Roman" panose="02020603050405020304" pitchFamily="18" charset="0"/>
              <a:cs typeface="Times New Roman" panose="02020603050405020304" pitchFamily="18" charset="0"/>
            </a:endParaRPr>
          </a:p>
          <a:p>
            <a:r>
              <a:rPr lang="en-US" baseline="0" dirty="0" smtClean="0">
                <a:solidFill>
                  <a:schemeClr val="tx1"/>
                </a:solidFill>
                <a:latin typeface="Times New Roman" panose="02020603050405020304" pitchFamily="18" charset="0"/>
                <a:cs typeface="Times New Roman" panose="02020603050405020304" pitchFamily="18" charset="0"/>
              </a:rPr>
              <a:t>Here is a map showing a Paleoindian Period site in Louisiana. This is the John Pearce site in Caddo Parish near Shreveport.</a:t>
            </a:r>
          </a:p>
          <a:p>
            <a:endParaRPr lang="en-US" baseline="0" dirty="0" smtClean="0">
              <a:solidFill>
                <a:schemeClr val="tx1"/>
              </a:solidFill>
              <a:latin typeface="Times New Roman" panose="02020603050405020304" pitchFamily="18" charset="0"/>
              <a:cs typeface="Times New Roman" panose="02020603050405020304" pitchFamily="18" charset="0"/>
            </a:endParaRPr>
          </a:p>
          <a:p>
            <a:pPr defTabSz="881261">
              <a:defRPr/>
            </a:pPr>
            <a:endParaRPr lang="en-US" baseline="0" dirty="0" smtClean="0">
              <a:solidFill>
                <a:schemeClr val="tx1"/>
              </a:solidFill>
              <a:latin typeface="Times New Roman" panose="02020603050405020304" pitchFamily="18" charset="0"/>
              <a:cs typeface="Times New Roman" panose="02020603050405020304" pitchFamily="18" charset="0"/>
            </a:endParaRPr>
          </a:p>
          <a:p>
            <a:pPr defTabSz="881261">
              <a:defRPr/>
            </a:pPr>
            <a:endParaRPr lang="en-US" baseline="0" dirty="0" smtClean="0">
              <a:solidFill>
                <a:schemeClr val="tx1"/>
              </a:solidFill>
              <a:latin typeface="Times New Roman" panose="02020603050405020304" pitchFamily="18" charset="0"/>
              <a:cs typeface="Times New Roman" panose="02020603050405020304" pitchFamily="18" charset="0"/>
            </a:endParaRPr>
          </a:p>
          <a:p>
            <a:pPr defTabSz="881261">
              <a:defRPr/>
            </a:pPr>
            <a:r>
              <a:rPr lang="en-US" baseline="0" dirty="0" smtClean="0">
                <a:solidFill>
                  <a:schemeClr val="tx1"/>
                </a:solidFill>
                <a:latin typeface="Times New Roman" panose="02020603050405020304" pitchFamily="18" charset="0"/>
                <a:cs typeface="Times New Roman" panose="02020603050405020304" pitchFamily="18" charset="0"/>
              </a:rPr>
              <a:t>Image </a:t>
            </a:r>
            <a:r>
              <a:rPr lang="en-US" baseline="0" dirty="0" smtClean="0">
                <a:solidFill>
                  <a:schemeClr val="tx1"/>
                </a:solidFill>
                <a:latin typeface="Times New Roman" panose="02020603050405020304" pitchFamily="18" charset="0"/>
                <a:cs typeface="Times New Roman" panose="02020603050405020304" pitchFamily="18" charset="0"/>
              </a:rPr>
              <a:t>credit: Louisiana Division of Archaeology</a:t>
            </a:r>
            <a:endParaRPr lang="en-US" dirty="0" smtClean="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C83ABDD-839B-46D6-A477-2E83D97CD7E5}" type="slidenum">
              <a:rPr lang="en-US" smtClean="0"/>
              <a:t>11</a:t>
            </a:fld>
            <a:endParaRPr lang="en-US" dirty="0"/>
          </a:p>
        </p:txBody>
      </p:sp>
    </p:spTree>
    <p:extLst>
      <p:ext uri="{BB962C8B-B14F-4D97-AF65-F5344CB8AC3E}">
        <p14:creationId xmlns:p14="http://schemas.microsoft.com/office/powerpoint/2010/main" val="617277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Paleoindian Period – Archaeological Site</a:t>
            </a:r>
          </a:p>
          <a:p>
            <a:endParaRPr lang="en-US" dirty="0">
              <a:solidFill>
                <a:schemeClr val="tx1"/>
              </a:solidFill>
              <a:latin typeface="Times New Roman" panose="02020603050405020304" pitchFamily="18" charset="0"/>
              <a:cs typeface="Times New Roman" panose="02020603050405020304" pitchFamily="18" charset="0"/>
            </a:endParaRPr>
          </a:p>
          <a:p>
            <a:r>
              <a:rPr lang="en-US" dirty="0">
                <a:solidFill>
                  <a:schemeClr val="tx1"/>
                </a:solidFill>
                <a:latin typeface="Times New Roman" panose="02020603050405020304" pitchFamily="18" charset="0"/>
                <a:cs typeface="Times New Roman" panose="02020603050405020304" pitchFamily="18" charset="0"/>
              </a:rPr>
              <a:t>The John Pearce site was a Paleoindian camp site. </a:t>
            </a:r>
            <a:r>
              <a:rPr lang="en-US" dirty="0" smtClean="0">
                <a:solidFill>
                  <a:schemeClr val="tx1"/>
                </a:solidFill>
                <a:latin typeface="Times New Roman" panose="02020603050405020304" pitchFamily="18" charset="0"/>
                <a:cs typeface="Times New Roman" panose="02020603050405020304" pitchFamily="18" charset="0"/>
              </a:rPr>
              <a:t>Two </a:t>
            </a:r>
            <a:r>
              <a:rPr lang="en-US" dirty="0">
                <a:solidFill>
                  <a:schemeClr val="tx1"/>
                </a:solidFill>
                <a:latin typeface="Times New Roman" panose="02020603050405020304" pitchFamily="18" charset="0"/>
                <a:cs typeface="Times New Roman" panose="02020603050405020304" pitchFamily="18" charset="0"/>
              </a:rPr>
              <a:t>different activity areas were found. </a:t>
            </a:r>
            <a:r>
              <a:rPr lang="en-US" dirty="0" smtClean="0">
                <a:solidFill>
                  <a:schemeClr val="tx1"/>
                </a:solidFill>
                <a:latin typeface="Times New Roman" panose="02020603050405020304" pitchFamily="18" charset="0"/>
                <a:cs typeface="Times New Roman" panose="02020603050405020304" pitchFamily="18" charset="0"/>
              </a:rPr>
              <a:t>Each </a:t>
            </a:r>
            <a:r>
              <a:rPr lang="en-US" dirty="0">
                <a:solidFill>
                  <a:schemeClr val="tx1"/>
                </a:solidFill>
                <a:latin typeface="Times New Roman" panose="02020603050405020304" pitchFamily="18" charset="0"/>
                <a:cs typeface="Times New Roman" panose="02020603050405020304" pitchFamily="18" charset="0"/>
              </a:rPr>
              <a:t>had a series of stone points used for hunting. Knives used for butchering animals, and tools for scraping various materials were found. </a:t>
            </a:r>
            <a:r>
              <a:rPr lang="en-US" dirty="0" smtClean="0">
                <a:solidFill>
                  <a:schemeClr val="tx1"/>
                </a:solidFill>
                <a:latin typeface="Times New Roman" panose="02020603050405020304" pitchFamily="18" charset="0"/>
                <a:cs typeface="Times New Roman" panose="02020603050405020304" pitchFamily="18" charset="0"/>
              </a:rPr>
              <a:t>The </a:t>
            </a:r>
            <a:r>
              <a:rPr lang="en-US" dirty="0">
                <a:solidFill>
                  <a:schemeClr val="tx1"/>
                </a:solidFill>
                <a:latin typeface="Times New Roman" panose="02020603050405020304" pitchFamily="18" charset="0"/>
                <a:cs typeface="Times New Roman" panose="02020603050405020304" pitchFamily="18" charset="0"/>
              </a:rPr>
              <a:t>artifacts at the site indicate this camp was used for hunting animals. </a:t>
            </a:r>
            <a:r>
              <a:rPr lang="en-US" dirty="0" smtClean="0">
                <a:solidFill>
                  <a:schemeClr val="tx1"/>
                </a:solidFill>
                <a:latin typeface="Times New Roman" panose="02020603050405020304" pitchFamily="18" charset="0"/>
                <a:cs typeface="Times New Roman" panose="02020603050405020304" pitchFamily="18" charset="0"/>
              </a:rPr>
              <a:t>Archaeologists </a:t>
            </a:r>
            <a:r>
              <a:rPr lang="en-US" dirty="0">
                <a:solidFill>
                  <a:schemeClr val="tx1"/>
                </a:solidFill>
                <a:latin typeface="Times New Roman" panose="02020603050405020304" pitchFamily="18" charset="0"/>
                <a:cs typeface="Times New Roman" panose="02020603050405020304" pitchFamily="18" charset="0"/>
              </a:rPr>
              <a:t>did not recover any evidence of which animals were hunted.</a:t>
            </a:r>
          </a:p>
          <a:p>
            <a:pPr defTabSz="931580">
              <a:defRPr/>
            </a:pPr>
            <a:endParaRPr lang="en-US" dirty="0">
              <a:solidFill>
                <a:schemeClr val="tx1"/>
              </a:solidFill>
              <a:latin typeface="Times New Roman" panose="02020603050405020304" pitchFamily="18" charset="0"/>
              <a:cs typeface="Times New Roman" panose="02020603050405020304" pitchFamily="18" charset="0"/>
            </a:endParaRPr>
          </a:p>
          <a:p>
            <a:pPr defTabSz="931580">
              <a:defRPr/>
            </a:pPr>
            <a:endParaRPr lang="en-US" dirty="0" smtClean="0">
              <a:solidFill>
                <a:schemeClr val="tx1"/>
              </a:solidFill>
              <a:latin typeface="Times New Roman" panose="02020603050405020304" pitchFamily="18" charset="0"/>
              <a:cs typeface="Times New Roman" panose="02020603050405020304" pitchFamily="18" charset="0"/>
            </a:endParaRPr>
          </a:p>
          <a:p>
            <a:pPr defTabSz="931580">
              <a:defRPr/>
            </a:pPr>
            <a:endParaRPr lang="en-US" dirty="0" smtClean="0">
              <a:solidFill>
                <a:schemeClr val="tx1"/>
              </a:solidFill>
              <a:latin typeface="Times New Roman" panose="02020603050405020304" pitchFamily="18" charset="0"/>
              <a:cs typeface="Times New Roman" panose="02020603050405020304" pitchFamily="18" charset="0"/>
            </a:endParaRPr>
          </a:p>
          <a:p>
            <a:pPr defTabSz="931580">
              <a:defRPr/>
            </a:pPr>
            <a:r>
              <a:rPr lang="en-US" dirty="0" smtClean="0">
                <a:solidFill>
                  <a:schemeClr val="tx1"/>
                </a:solidFill>
                <a:latin typeface="Times New Roman" panose="02020603050405020304" pitchFamily="18" charset="0"/>
                <a:cs typeface="Times New Roman" panose="02020603050405020304" pitchFamily="18" charset="0"/>
              </a:rPr>
              <a:t>Image </a:t>
            </a:r>
            <a:r>
              <a:rPr lang="en-US" dirty="0">
                <a:solidFill>
                  <a:schemeClr val="tx1"/>
                </a:solidFill>
                <a:latin typeface="Times New Roman" panose="02020603050405020304" pitchFamily="18" charset="0"/>
                <a:cs typeface="Times New Roman" panose="02020603050405020304" pitchFamily="18" charset="0"/>
              </a:rPr>
              <a:t>credit: Charlotte Pevny</a:t>
            </a:r>
          </a:p>
        </p:txBody>
      </p:sp>
      <p:sp>
        <p:nvSpPr>
          <p:cNvPr id="4" name="Slide Number Placeholder 3"/>
          <p:cNvSpPr>
            <a:spLocks noGrp="1"/>
          </p:cNvSpPr>
          <p:nvPr>
            <p:ph type="sldNum" sz="quarter" idx="10"/>
          </p:nvPr>
        </p:nvSpPr>
        <p:spPr/>
        <p:txBody>
          <a:bodyPr/>
          <a:lstStyle/>
          <a:p>
            <a:fld id="{5C83ABDD-839B-46D6-A477-2E83D97CD7E5}" type="slidenum">
              <a:rPr lang="en-US" smtClean="0"/>
              <a:t>12</a:t>
            </a:fld>
            <a:endParaRPr lang="en-US" dirty="0"/>
          </a:p>
        </p:txBody>
      </p:sp>
    </p:spTree>
    <p:extLst>
      <p:ext uri="{BB962C8B-B14F-4D97-AF65-F5344CB8AC3E}">
        <p14:creationId xmlns:p14="http://schemas.microsoft.com/office/powerpoint/2010/main" val="6172775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solidFill>
                <a:latin typeface="Times New Roman" panose="02020603050405020304" pitchFamily="18" charset="0"/>
                <a:cs typeface="Times New Roman" panose="02020603050405020304" pitchFamily="18" charset="0"/>
              </a:rPr>
              <a:t>Archaic Period – Climate and Landscape</a:t>
            </a:r>
          </a:p>
          <a:p>
            <a:endParaRPr lang="en-US" dirty="0" smtClean="0">
              <a:solidFill>
                <a:schemeClr val="tx1"/>
              </a:solidFill>
              <a:latin typeface="Times New Roman" panose="02020603050405020304" pitchFamily="18" charset="0"/>
              <a:cs typeface="Times New Roman" panose="02020603050405020304" pitchFamily="18" charset="0"/>
            </a:endParaRPr>
          </a:p>
          <a:p>
            <a:pPr defTabSz="931580">
              <a:defRPr/>
            </a:pPr>
            <a:r>
              <a:rPr lang="en-US" baseline="0" dirty="0" smtClean="0">
                <a:solidFill>
                  <a:schemeClr val="tx1"/>
                </a:solidFill>
                <a:latin typeface="Times New Roman" panose="02020603050405020304" pitchFamily="18" charset="0"/>
                <a:cs typeface="Times New Roman" panose="02020603050405020304" pitchFamily="18" charset="0"/>
              </a:rPr>
              <a:t>The Archaic Period, also known as the </a:t>
            </a:r>
            <a:r>
              <a:rPr lang="en-US" baseline="0" dirty="0" err="1" smtClean="0">
                <a:solidFill>
                  <a:schemeClr val="tx1"/>
                </a:solidFill>
                <a:latin typeface="Times New Roman" panose="02020603050405020304" pitchFamily="18" charset="0"/>
                <a:cs typeface="Times New Roman" panose="02020603050405020304" pitchFamily="18" charset="0"/>
              </a:rPr>
              <a:t>Meso</a:t>
            </a:r>
            <a:r>
              <a:rPr lang="en-US" baseline="0" dirty="0" smtClean="0">
                <a:solidFill>
                  <a:schemeClr val="tx1"/>
                </a:solidFill>
                <a:latin typeface="Times New Roman" panose="02020603050405020304" pitchFamily="18" charset="0"/>
                <a:cs typeface="Times New Roman" panose="02020603050405020304" pitchFamily="18" charset="0"/>
              </a:rPr>
              <a:t>-Indian Period, was warmer and drier than the Paleoindian Period. Forests continued to cover much of the land with prairies appearing in some areas. Seas were rising due to the melting ice sheets. By the end of the Archaic Period, sea level was at the coastline we see today.</a:t>
            </a:r>
          </a:p>
          <a:p>
            <a:pPr defTabSz="931580">
              <a:defRPr/>
            </a:pPr>
            <a:endParaRPr lang="en-US" baseline="0" dirty="0" smtClean="0">
              <a:solidFill>
                <a:schemeClr val="tx1"/>
              </a:solidFill>
              <a:latin typeface="Times New Roman" panose="02020603050405020304" pitchFamily="18" charset="0"/>
              <a:cs typeface="Times New Roman" panose="02020603050405020304" pitchFamily="18" charset="0"/>
            </a:endParaRPr>
          </a:p>
          <a:p>
            <a:pPr defTabSz="931580">
              <a:defRPr/>
            </a:pPr>
            <a:endParaRPr lang="en-US" baseline="0" dirty="0" smtClean="0">
              <a:solidFill>
                <a:schemeClr val="tx1"/>
              </a:solidFill>
              <a:latin typeface="Times New Roman" panose="02020603050405020304" pitchFamily="18" charset="0"/>
              <a:cs typeface="Times New Roman" panose="02020603050405020304" pitchFamily="18" charset="0"/>
            </a:endParaRPr>
          </a:p>
          <a:p>
            <a:pPr defTabSz="931580">
              <a:defRPr/>
            </a:pPr>
            <a:endParaRPr lang="en-US" baseline="0" dirty="0" smtClean="0">
              <a:solidFill>
                <a:schemeClr val="tx1"/>
              </a:solidFill>
              <a:latin typeface="Times New Roman" panose="02020603050405020304" pitchFamily="18" charset="0"/>
              <a:cs typeface="Times New Roman" panose="02020603050405020304" pitchFamily="18" charset="0"/>
            </a:endParaRPr>
          </a:p>
          <a:p>
            <a:pPr defTabSz="931580">
              <a:defRPr/>
            </a:pPr>
            <a:r>
              <a:rPr lang="en-US" baseline="0" dirty="0" smtClean="0">
                <a:solidFill>
                  <a:schemeClr val="tx1"/>
                </a:solidFill>
                <a:latin typeface="Times New Roman" panose="02020603050405020304" pitchFamily="18" charset="0"/>
                <a:cs typeface="Times New Roman" panose="02020603050405020304" pitchFamily="18" charset="0"/>
              </a:rPr>
              <a:t>Image </a:t>
            </a:r>
            <a:r>
              <a:rPr lang="en-US" baseline="0" dirty="0" smtClean="0">
                <a:solidFill>
                  <a:schemeClr val="tx1"/>
                </a:solidFill>
                <a:latin typeface="Times New Roman" panose="02020603050405020304" pitchFamily="18" charset="0"/>
                <a:cs typeface="Times New Roman" panose="02020603050405020304" pitchFamily="18" charset="0"/>
              </a:rPr>
              <a:t>credit: Steven Patricia</a:t>
            </a:r>
          </a:p>
          <a:p>
            <a:endParaRPr lang="en-US" dirty="0">
              <a:solidFill>
                <a:srgbClr val="FF000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C83ABDD-839B-46D6-A477-2E83D97CD7E5}" type="slidenum">
              <a:rPr lang="en-US" smtClean="0"/>
              <a:t>13</a:t>
            </a:fld>
            <a:endParaRPr lang="en-US" dirty="0"/>
          </a:p>
        </p:txBody>
      </p:sp>
    </p:spTree>
    <p:extLst>
      <p:ext uri="{BB962C8B-B14F-4D97-AF65-F5344CB8AC3E}">
        <p14:creationId xmlns:p14="http://schemas.microsoft.com/office/powerpoint/2010/main" val="617277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solidFill>
                <a:latin typeface="Times New Roman" panose="02020603050405020304" pitchFamily="18" charset="0"/>
                <a:cs typeface="Times New Roman" panose="02020603050405020304" pitchFamily="18" charset="0"/>
              </a:rPr>
              <a:t>Archaic Period – Food</a:t>
            </a:r>
          </a:p>
          <a:p>
            <a:endParaRPr lang="en-US" dirty="0" smtClean="0">
              <a:solidFill>
                <a:schemeClr val="tx1"/>
              </a:solidFill>
              <a:latin typeface="Times New Roman" panose="02020603050405020304" pitchFamily="18" charset="0"/>
              <a:cs typeface="Times New Roman" panose="02020603050405020304" pitchFamily="18" charset="0"/>
            </a:endParaRPr>
          </a:p>
          <a:p>
            <a:pPr defTabSz="931580">
              <a:defRPr/>
            </a:pPr>
            <a:r>
              <a:rPr lang="en-US" baseline="0" dirty="0" smtClean="0">
                <a:solidFill>
                  <a:schemeClr val="tx1"/>
                </a:solidFill>
                <a:latin typeface="Times New Roman" panose="02020603050405020304" pitchFamily="18" charset="0"/>
                <a:cs typeface="Times New Roman" panose="02020603050405020304" pitchFamily="18" charset="0"/>
              </a:rPr>
              <a:t>Archaic people consumed many of the same plants and animals as their ancestors. They hunted animals such as ducks, geese, squirrels, rabbits, raccoons and deer. They fished for drum, perch, gar, catfish and bass. Freshwater mussels, aquatic snails, turtles and snakes were collected from streams and bayous.  Archaic people also gathered and ate a wide variety of nuts, seeds and berries.</a:t>
            </a:r>
          </a:p>
          <a:p>
            <a:pPr defTabSz="931580">
              <a:defRPr/>
            </a:pPr>
            <a:endParaRPr lang="en-US" baseline="0" dirty="0" smtClean="0">
              <a:solidFill>
                <a:schemeClr val="tx1"/>
              </a:solidFill>
              <a:latin typeface="Times New Roman" panose="02020603050405020304" pitchFamily="18" charset="0"/>
              <a:cs typeface="Times New Roman" panose="02020603050405020304" pitchFamily="18" charset="0"/>
            </a:endParaRPr>
          </a:p>
          <a:p>
            <a:pPr defTabSz="931580">
              <a:defRPr/>
            </a:pPr>
            <a:endParaRPr lang="en-US" baseline="0" dirty="0" smtClean="0">
              <a:solidFill>
                <a:schemeClr val="tx1"/>
              </a:solidFill>
              <a:latin typeface="Times New Roman" panose="02020603050405020304" pitchFamily="18" charset="0"/>
              <a:cs typeface="Times New Roman" panose="02020603050405020304" pitchFamily="18" charset="0"/>
            </a:endParaRPr>
          </a:p>
          <a:p>
            <a:pPr defTabSz="931580">
              <a:defRPr/>
            </a:pPr>
            <a:endParaRPr lang="en-US" baseline="0" dirty="0" smtClean="0">
              <a:solidFill>
                <a:schemeClr val="tx1"/>
              </a:solidFill>
              <a:latin typeface="Times New Roman" panose="02020603050405020304" pitchFamily="18" charset="0"/>
              <a:cs typeface="Times New Roman" panose="02020603050405020304" pitchFamily="18" charset="0"/>
            </a:endParaRPr>
          </a:p>
          <a:p>
            <a:pPr defTabSz="931580">
              <a:defRPr/>
            </a:pPr>
            <a:r>
              <a:rPr lang="en-US" baseline="0" dirty="0" smtClean="0">
                <a:solidFill>
                  <a:schemeClr val="tx1"/>
                </a:solidFill>
                <a:latin typeface="Times New Roman" panose="02020603050405020304" pitchFamily="18" charset="0"/>
                <a:cs typeface="Times New Roman" panose="02020603050405020304" pitchFamily="18" charset="0"/>
              </a:rPr>
              <a:t>Image </a:t>
            </a:r>
            <a:r>
              <a:rPr lang="en-US" baseline="0" dirty="0" smtClean="0">
                <a:solidFill>
                  <a:schemeClr val="tx1"/>
                </a:solidFill>
                <a:latin typeface="Times New Roman" panose="02020603050405020304" pitchFamily="18" charset="0"/>
                <a:cs typeface="Times New Roman" panose="02020603050405020304" pitchFamily="18" charset="0"/>
              </a:rPr>
              <a:t>credit: Phyllis Lear</a:t>
            </a:r>
            <a:endParaRPr lang="en-US" dirty="0" smtClean="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C83ABDD-839B-46D6-A477-2E83D97CD7E5}" type="slidenum">
              <a:rPr lang="en-US" smtClean="0"/>
              <a:t>14</a:t>
            </a:fld>
            <a:endParaRPr lang="en-US" dirty="0"/>
          </a:p>
        </p:txBody>
      </p:sp>
    </p:spTree>
    <p:extLst>
      <p:ext uri="{BB962C8B-B14F-4D97-AF65-F5344CB8AC3E}">
        <p14:creationId xmlns:p14="http://schemas.microsoft.com/office/powerpoint/2010/main" val="6172775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solidFill>
                <a:latin typeface="Times New Roman" panose="02020603050405020304" pitchFamily="18" charset="0"/>
                <a:cs typeface="Times New Roman" panose="02020603050405020304" pitchFamily="18" charset="0"/>
              </a:rPr>
              <a:t>Archaic Period – Tools and Weapons</a:t>
            </a:r>
          </a:p>
          <a:p>
            <a:endParaRPr lang="en-US" dirty="0" smtClean="0">
              <a:solidFill>
                <a:schemeClr val="tx1"/>
              </a:solidFill>
              <a:latin typeface="Times New Roman" panose="02020603050405020304" pitchFamily="18" charset="0"/>
              <a:cs typeface="Times New Roman" panose="02020603050405020304" pitchFamily="18" charset="0"/>
            </a:endParaRPr>
          </a:p>
          <a:p>
            <a:r>
              <a:rPr lang="en-US" dirty="0">
                <a:solidFill>
                  <a:schemeClr val="tx1"/>
                </a:solidFill>
                <a:latin typeface="Times New Roman" panose="02020603050405020304" pitchFamily="18" charset="0"/>
                <a:cs typeface="Times New Roman" panose="02020603050405020304" pitchFamily="18" charset="0"/>
              </a:rPr>
              <a:t>Archaic people made a wide variety of tools. </a:t>
            </a:r>
            <a:r>
              <a:rPr lang="en-US" dirty="0" smtClean="0">
                <a:solidFill>
                  <a:schemeClr val="tx1"/>
                </a:solidFill>
                <a:latin typeface="Times New Roman" panose="02020603050405020304" pitchFamily="18" charset="0"/>
                <a:cs typeface="Times New Roman" panose="02020603050405020304" pitchFamily="18" charset="0"/>
              </a:rPr>
              <a:t>Hunters </a:t>
            </a:r>
            <a:r>
              <a:rPr lang="en-US" dirty="0">
                <a:solidFill>
                  <a:schemeClr val="tx1"/>
                </a:solidFill>
                <a:latin typeface="Times New Roman" panose="02020603050405020304" pitchFamily="18" charset="0"/>
                <a:cs typeface="Times New Roman" panose="02020603050405020304" pitchFamily="18" charset="0"/>
              </a:rPr>
              <a:t>used the atlatl, or throwing stick, to hunt deer and smaller mammals. </a:t>
            </a:r>
            <a:r>
              <a:rPr lang="en-US" dirty="0" smtClean="0">
                <a:solidFill>
                  <a:schemeClr val="tx1"/>
                </a:solidFill>
                <a:latin typeface="Times New Roman" panose="02020603050405020304" pitchFamily="18" charset="0"/>
                <a:cs typeface="Times New Roman" panose="02020603050405020304" pitchFamily="18" charset="0"/>
              </a:rPr>
              <a:t>The </a:t>
            </a:r>
            <a:r>
              <a:rPr lang="en-US" dirty="0">
                <a:solidFill>
                  <a:schemeClr val="tx1"/>
                </a:solidFill>
                <a:latin typeface="Times New Roman" panose="02020603050405020304" pitchFamily="18" charset="0"/>
                <a:cs typeface="Times New Roman" panose="02020603050405020304" pitchFamily="18" charset="0"/>
              </a:rPr>
              <a:t>points attached to the atlatl dart were made of local stone and in a variety of styles. </a:t>
            </a:r>
            <a:r>
              <a:rPr lang="en-US" dirty="0" smtClean="0">
                <a:solidFill>
                  <a:schemeClr val="tx1"/>
                </a:solidFill>
                <a:latin typeface="Times New Roman" panose="02020603050405020304" pitchFamily="18" charset="0"/>
                <a:cs typeface="Times New Roman" panose="02020603050405020304" pitchFamily="18" charset="0"/>
              </a:rPr>
              <a:t>Other </a:t>
            </a:r>
            <a:r>
              <a:rPr lang="en-US" dirty="0">
                <a:solidFill>
                  <a:schemeClr val="tx1"/>
                </a:solidFill>
                <a:latin typeface="Times New Roman" panose="02020603050405020304" pitchFamily="18" charset="0"/>
                <a:cs typeface="Times New Roman" panose="02020603050405020304" pitchFamily="18" charset="0"/>
              </a:rPr>
              <a:t>stone tools were used to prepare food, and make artifacts out of wood and bone. </a:t>
            </a:r>
            <a:r>
              <a:rPr lang="en-US" dirty="0" smtClean="0">
                <a:solidFill>
                  <a:schemeClr val="tx1"/>
                </a:solidFill>
                <a:latin typeface="Times New Roman" panose="02020603050405020304" pitchFamily="18" charset="0"/>
                <a:cs typeface="Times New Roman" panose="02020603050405020304" pitchFamily="18" charset="0"/>
              </a:rPr>
              <a:t>Sandstone </a:t>
            </a:r>
            <a:r>
              <a:rPr lang="en-US" dirty="0">
                <a:solidFill>
                  <a:schemeClr val="tx1"/>
                </a:solidFill>
                <a:latin typeface="Times New Roman" panose="02020603050405020304" pitchFamily="18" charset="0"/>
                <a:cs typeface="Times New Roman" panose="02020603050405020304" pitchFamily="18" charset="0"/>
              </a:rPr>
              <a:t>was used to crack and grind nuts and seeds. </a:t>
            </a:r>
            <a:r>
              <a:rPr lang="en-US" dirty="0" smtClean="0">
                <a:solidFill>
                  <a:schemeClr val="tx1"/>
                </a:solidFill>
                <a:latin typeface="Times New Roman" panose="02020603050405020304" pitchFamily="18" charset="0"/>
                <a:cs typeface="Times New Roman" panose="02020603050405020304" pitchFamily="18" charset="0"/>
              </a:rPr>
              <a:t>Axes </a:t>
            </a:r>
            <a:r>
              <a:rPr lang="en-US" dirty="0">
                <a:solidFill>
                  <a:schemeClr val="tx1"/>
                </a:solidFill>
                <a:latin typeface="Times New Roman" panose="02020603050405020304" pitchFamily="18" charset="0"/>
                <a:cs typeface="Times New Roman" panose="02020603050405020304" pitchFamily="18" charset="0"/>
              </a:rPr>
              <a:t>were often made by grinding a large cobble into the desired shape.</a:t>
            </a:r>
          </a:p>
          <a:p>
            <a:pPr defTabSz="931580">
              <a:defRPr/>
            </a:pPr>
            <a:endParaRPr lang="en-US" baseline="0" dirty="0" smtClean="0">
              <a:solidFill>
                <a:schemeClr val="tx1"/>
              </a:solidFill>
              <a:latin typeface="Times New Roman" panose="02020603050405020304" pitchFamily="18" charset="0"/>
              <a:cs typeface="Times New Roman" panose="02020603050405020304" pitchFamily="18" charset="0"/>
            </a:endParaRPr>
          </a:p>
          <a:p>
            <a:pPr defTabSz="931580">
              <a:defRPr/>
            </a:pPr>
            <a:endParaRPr lang="en-US" baseline="0" dirty="0" smtClean="0">
              <a:solidFill>
                <a:schemeClr val="tx1"/>
              </a:solidFill>
              <a:latin typeface="Times New Roman" panose="02020603050405020304" pitchFamily="18" charset="0"/>
              <a:cs typeface="Times New Roman" panose="02020603050405020304" pitchFamily="18" charset="0"/>
            </a:endParaRPr>
          </a:p>
          <a:p>
            <a:pPr defTabSz="931580">
              <a:defRPr/>
            </a:pPr>
            <a:endParaRPr lang="en-US" baseline="0" dirty="0" smtClean="0">
              <a:solidFill>
                <a:schemeClr val="tx1"/>
              </a:solidFill>
              <a:latin typeface="Times New Roman" panose="02020603050405020304" pitchFamily="18" charset="0"/>
              <a:cs typeface="Times New Roman" panose="02020603050405020304" pitchFamily="18" charset="0"/>
            </a:endParaRPr>
          </a:p>
          <a:p>
            <a:pPr defTabSz="931580">
              <a:defRPr/>
            </a:pPr>
            <a:r>
              <a:rPr lang="en-US" baseline="0" dirty="0" smtClean="0">
                <a:solidFill>
                  <a:schemeClr val="tx1"/>
                </a:solidFill>
                <a:latin typeface="Times New Roman" panose="02020603050405020304" pitchFamily="18" charset="0"/>
                <a:cs typeface="Times New Roman" panose="02020603050405020304" pitchFamily="18" charset="0"/>
              </a:rPr>
              <a:t>Image credits:</a:t>
            </a:r>
            <a:endParaRPr lang="en-US" baseline="0" dirty="0" smtClean="0">
              <a:solidFill>
                <a:schemeClr val="tx1"/>
              </a:solidFill>
              <a:latin typeface="Times New Roman" panose="02020603050405020304" pitchFamily="18" charset="0"/>
              <a:cs typeface="Times New Roman" panose="02020603050405020304" pitchFamily="18" charset="0"/>
            </a:endParaRPr>
          </a:p>
          <a:p>
            <a:pPr defTabSz="931580">
              <a:defRPr/>
            </a:pPr>
            <a:r>
              <a:rPr lang="en-US" baseline="0" dirty="0" smtClean="0">
                <a:solidFill>
                  <a:schemeClr val="tx1"/>
                </a:solidFill>
                <a:latin typeface="Times New Roman" panose="02020603050405020304" pitchFamily="18" charset="0"/>
                <a:cs typeface="Times New Roman" panose="02020603050405020304" pitchFamily="18" charset="0"/>
              </a:rPr>
              <a:t>Atlatl – Paula McIver</a:t>
            </a:r>
          </a:p>
          <a:p>
            <a:pPr defTabSz="931580">
              <a:defRPr/>
            </a:pPr>
            <a:r>
              <a:rPr lang="en-US" dirty="0" smtClean="0">
                <a:solidFill>
                  <a:schemeClr val="tx1"/>
                </a:solidFill>
                <a:latin typeface="Times New Roman" panose="02020603050405020304" pitchFamily="18" charset="0"/>
                <a:cs typeface="Times New Roman" panose="02020603050405020304" pitchFamily="18" charset="0"/>
              </a:rPr>
              <a:t>Stone </a:t>
            </a:r>
            <a:r>
              <a:rPr lang="en-US" dirty="0">
                <a:solidFill>
                  <a:schemeClr val="tx1"/>
                </a:solidFill>
                <a:latin typeface="Times New Roman" panose="02020603050405020304" pitchFamily="18" charset="0"/>
                <a:cs typeface="Times New Roman" panose="02020603050405020304" pitchFamily="18" charset="0"/>
              </a:rPr>
              <a:t>points – David Griffing</a:t>
            </a:r>
          </a:p>
          <a:p>
            <a:pPr defTabSz="931580">
              <a:defRPr/>
            </a:pPr>
            <a:r>
              <a:rPr lang="en-US" dirty="0">
                <a:solidFill>
                  <a:schemeClr val="tx1"/>
                </a:solidFill>
                <a:latin typeface="Times New Roman" panose="02020603050405020304" pitchFamily="18" charset="0"/>
                <a:cs typeface="Times New Roman" panose="02020603050405020304" pitchFamily="18" charset="0"/>
              </a:rPr>
              <a:t>Grinding stone, groundstone axe, and scraper – Phyllis Lear</a:t>
            </a:r>
          </a:p>
        </p:txBody>
      </p:sp>
      <p:sp>
        <p:nvSpPr>
          <p:cNvPr id="4" name="Slide Number Placeholder 3"/>
          <p:cNvSpPr>
            <a:spLocks noGrp="1"/>
          </p:cNvSpPr>
          <p:nvPr>
            <p:ph type="sldNum" sz="quarter" idx="10"/>
          </p:nvPr>
        </p:nvSpPr>
        <p:spPr/>
        <p:txBody>
          <a:bodyPr/>
          <a:lstStyle/>
          <a:p>
            <a:fld id="{5C83ABDD-839B-46D6-A477-2E83D97CD7E5}" type="slidenum">
              <a:rPr lang="en-US" smtClean="0"/>
              <a:t>15</a:t>
            </a:fld>
            <a:endParaRPr lang="en-US" dirty="0"/>
          </a:p>
        </p:txBody>
      </p:sp>
    </p:spTree>
    <p:extLst>
      <p:ext uri="{BB962C8B-B14F-4D97-AF65-F5344CB8AC3E}">
        <p14:creationId xmlns:p14="http://schemas.microsoft.com/office/powerpoint/2010/main" val="617277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solidFill>
                <a:latin typeface="Times New Roman" panose="02020603050405020304" pitchFamily="18" charset="0"/>
                <a:cs typeface="Times New Roman" panose="02020603050405020304" pitchFamily="18" charset="0"/>
              </a:rPr>
              <a:t>Archaic Period – People and Settlements</a:t>
            </a:r>
          </a:p>
          <a:p>
            <a:endParaRPr lang="en-US" dirty="0" smtClean="0">
              <a:solidFill>
                <a:schemeClr val="tx1"/>
              </a:solidFill>
              <a:latin typeface="Times New Roman" panose="02020603050405020304" pitchFamily="18" charset="0"/>
              <a:cs typeface="Times New Roman" panose="02020603050405020304" pitchFamily="18" charset="0"/>
            </a:endParaRPr>
          </a:p>
          <a:p>
            <a:pPr defTabSz="931580">
              <a:defRPr/>
            </a:pPr>
            <a:r>
              <a:rPr lang="en-US" baseline="0" dirty="0" smtClean="0">
                <a:solidFill>
                  <a:schemeClr val="tx1"/>
                </a:solidFill>
                <a:latin typeface="Times New Roman" panose="02020603050405020304" pitchFamily="18" charset="0"/>
                <a:cs typeface="Times New Roman" panose="02020603050405020304" pitchFamily="18" charset="0"/>
              </a:rPr>
              <a:t>Archaic people did not move around as much as people in the Paleoindian Period. They continued to live in small family groups that moved occasionally within certain regions. Most artifacts were made of local stone and there was little trade with other groups. People developed a new cooking technology using blocks or balls of fired earth. Like charcoal briquettes, the blocks or balls could be heated, placed in a pit, and used to cook food like an oven.</a:t>
            </a:r>
          </a:p>
          <a:p>
            <a:pPr defTabSz="931580">
              <a:defRPr/>
            </a:pPr>
            <a:endParaRPr lang="en-US" baseline="0" dirty="0" smtClean="0">
              <a:solidFill>
                <a:schemeClr val="tx1"/>
              </a:solidFill>
              <a:latin typeface="Times New Roman" panose="02020603050405020304" pitchFamily="18" charset="0"/>
              <a:cs typeface="Times New Roman" panose="02020603050405020304" pitchFamily="18" charset="0"/>
            </a:endParaRPr>
          </a:p>
          <a:p>
            <a:pPr defTabSz="931580">
              <a:defRPr/>
            </a:pPr>
            <a:r>
              <a:rPr lang="en-US" baseline="0" dirty="0" smtClean="0">
                <a:solidFill>
                  <a:schemeClr val="tx1"/>
                </a:solidFill>
                <a:latin typeface="Times New Roman" panose="02020603050405020304" pitchFamily="18" charset="0"/>
                <a:cs typeface="Times New Roman" panose="02020603050405020304" pitchFamily="18" charset="0"/>
              </a:rPr>
              <a:t>As early as 5000 B.C., people began building earthen mounds. Louisiana has the oldest mounds in North America. Some mounds may have marked the group’s territory, while others were locations where ceremonies were conducted. Some people may have lived at the mound sites, but many others likely visited them for ceremonial occasions. Archaeologists used to think that people who ate only wild food had to move often to get enough to eat. They thought that those people, called hunter-gatherers, could not stay long enough in one place to build mounds. Research in Louisiana has shown that hunter-gatherers were able to build large and complex mound sites.</a:t>
            </a:r>
          </a:p>
          <a:p>
            <a:pPr defTabSz="931580">
              <a:defRPr/>
            </a:pPr>
            <a:endParaRPr lang="en-US" baseline="0" dirty="0" smtClean="0">
              <a:solidFill>
                <a:schemeClr val="tx1"/>
              </a:solidFill>
              <a:latin typeface="Times New Roman" panose="02020603050405020304" pitchFamily="18" charset="0"/>
              <a:cs typeface="Times New Roman" panose="02020603050405020304" pitchFamily="18" charset="0"/>
            </a:endParaRPr>
          </a:p>
          <a:p>
            <a:pPr defTabSz="931580">
              <a:defRPr/>
            </a:pPr>
            <a:endParaRPr lang="en-US" baseline="0" dirty="0" smtClean="0">
              <a:solidFill>
                <a:schemeClr val="tx1"/>
              </a:solidFill>
              <a:latin typeface="Times New Roman" panose="02020603050405020304" pitchFamily="18" charset="0"/>
              <a:cs typeface="Times New Roman" panose="02020603050405020304" pitchFamily="18" charset="0"/>
            </a:endParaRPr>
          </a:p>
          <a:p>
            <a:pPr defTabSz="931580">
              <a:defRPr/>
            </a:pPr>
            <a:endParaRPr lang="en-US" baseline="0" dirty="0" smtClean="0">
              <a:solidFill>
                <a:schemeClr val="tx1"/>
              </a:solidFill>
              <a:latin typeface="Times New Roman" panose="02020603050405020304" pitchFamily="18" charset="0"/>
              <a:cs typeface="Times New Roman" panose="02020603050405020304" pitchFamily="18" charset="0"/>
            </a:endParaRPr>
          </a:p>
          <a:p>
            <a:pPr defTabSz="931580">
              <a:defRPr/>
            </a:pPr>
            <a:r>
              <a:rPr lang="en-US" baseline="0" dirty="0" smtClean="0">
                <a:solidFill>
                  <a:schemeClr val="tx1"/>
                </a:solidFill>
                <a:latin typeface="Times New Roman" panose="02020603050405020304" pitchFamily="18" charset="0"/>
                <a:cs typeface="Times New Roman" panose="02020603050405020304" pitchFamily="18" charset="0"/>
              </a:rPr>
              <a:t>Image credits:</a:t>
            </a:r>
            <a:endParaRPr lang="en-US" baseline="0" dirty="0" smtClean="0">
              <a:solidFill>
                <a:schemeClr val="tx1"/>
              </a:solidFill>
              <a:latin typeface="Times New Roman" panose="02020603050405020304" pitchFamily="18" charset="0"/>
              <a:cs typeface="Times New Roman" panose="02020603050405020304" pitchFamily="18" charset="0"/>
            </a:endParaRPr>
          </a:p>
          <a:p>
            <a:pPr defTabSz="931580">
              <a:defRPr/>
            </a:pPr>
            <a:r>
              <a:rPr lang="en-US" baseline="0" dirty="0" smtClean="0">
                <a:solidFill>
                  <a:schemeClr val="tx1"/>
                </a:solidFill>
                <a:latin typeface="Times New Roman" panose="02020603050405020304" pitchFamily="18" charset="0"/>
                <a:cs typeface="Times New Roman" panose="02020603050405020304" pitchFamily="18" charset="0"/>
              </a:rPr>
              <a:t>Clay blocks – Glenn Kennedy</a:t>
            </a:r>
          </a:p>
          <a:p>
            <a:pPr defTabSz="931580">
              <a:defRPr/>
            </a:pPr>
            <a:r>
              <a:rPr lang="en-US" baseline="0" dirty="0" smtClean="0">
                <a:solidFill>
                  <a:schemeClr val="tx1"/>
                </a:solidFill>
                <a:latin typeface="Times New Roman" panose="02020603050405020304" pitchFamily="18" charset="0"/>
                <a:cs typeface="Times New Roman" panose="02020603050405020304" pitchFamily="18" charset="0"/>
              </a:rPr>
              <a:t>Watson Brake contour map – Courtesy of Ancient Mounds Commission</a:t>
            </a:r>
          </a:p>
        </p:txBody>
      </p:sp>
      <p:sp>
        <p:nvSpPr>
          <p:cNvPr id="4" name="Slide Number Placeholder 3"/>
          <p:cNvSpPr>
            <a:spLocks noGrp="1"/>
          </p:cNvSpPr>
          <p:nvPr>
            <p:ph type="sldNum" sz="quarter" idx="10"/>
          </p:nvPr>
        </p:nvSpPr>
        <p:spPr/>
        <p:txBody>
          <a:bodyPr/>
          <a:lstStyle/>
          <a:p>
            <a:fld id="{5C83ABDD-839B-46D6-A477-2E83D97CD7E5}" type="slidenum">
              <a:rPr lang="en-US" smtClean="0"/>
              <a:t>16</a:t>
            </a:fld>
            <a:endParaRPr lang="en-US" dirty="0"/>
          </a:p>
        </p:txBody>
      </p:sp>
    </p:spTree>
    <p:extLst>
      <p:ext uri="{BB962C8B-B14F-4D97-AF65-F5344CB8AC3E}">
        <p14:creationId xmlns:p14="http://schemas.microsoft.com/office/powerpoint/2010/main" val="6172775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solidFill>
                <a:latin typeface="Times New Roman" panose="02020603050405020304" pitchFamily="18" charset="0"/>
                <a:cs typeface="Times New Roman" panose="02020603050405020304" pitchFamily="18" charset="0"/>
              </a:rPr>
              <a:t>Archaic Period – Archaeological</a:t>
            </a:r>
            <a:r>
              <a:rPr lang="en-US" baseline="0" dirty="0" smtClean="0">
                <a:solidFill>
                  <a:schemeClr val="tx1"/>
                </a:solidFill>
                <a:latin typeface="Times New Roman" panose="02020603050405020304" pitchFamily="18" charset="0"/>
                <a:cs typeface="Times New Roman" panose="02020603050405020304" pitchFamily="18" charset="0"/>
              </a:rPr>
              <a:t> Sites</a:t>
            </a:r>
            <a:endParaRPr lang="en-US" dirty="0" smtClean="0">
              <a:solidFill>
                <a:schemeClr val="tx1"/>
              </a:solidFill>
              <a:latin typeface="Times New Roman" panose="02020603050405020304" pitchFamily="18" charset="0"/>
              <a:cs typeface="Times New Roman" panose="02020603050405020304" pitchFamily="18" charset="0"/>
            </a:endParaRPr>
          </a:p>
          <a:p>
            <a:endParaRPr lang="en-US" dirty="0" smtClean="0">
              <a:solidFill>
                <a:schemeClr val="tx1"/>
              </a:solidFill>
              <a:latin typeface="Times New Roman" panose="02020603050405020304" pitchFamily="18" charset="0"/>
              <a:cs typeface="Times New Roman" panose="02020603050405020304" pitchFamily="18" charset="0"/>
            </a:endParaRPr>
          </a:p>
          <a:p>
            <a:pPr defTabSz="914266">
              <a:defRPr/>
            </a:pPr>
            <a:r>
              <a:rPr lang="en-US" baseline="0" dirty="0" smtClean="0">
                <a:solidFill>
                  <a:schemeClr val="tx1"/>
                </a:solidFill>
                <a:latin typeface="Times New Roman" panose="02020603050405020304" pitchFamily="18" charset="0"/>
                <a:cs typeface="Times New Roman" panose="02020603050405020304" pitchFamily="18" charset="0"/>
              </a:rPr>
              <a:t>Here is a map showing two Archaic Period sites in Louisiana. Poverty Point is located in West Carroll Parish, near Monroe. It was built by hunter-gatherers and used around 1700 to 1100 B.C. You can learn more about this important site at </a:t>
            </a:r>
            <a:r>
              <a:rPr lang="en-US" dirty="0" smtClean="0">
                <a:solidFill>
                  <a:schemeClr val="tx1"/>
                </a:solidFill>
                <a:latin typeface="Times New Roman" panose="02020603050405020304" pitchFamily="18" charset="0"/>
                <a:cs typeface="Times New Roman" panose="02020603050405020304" pitchFamily="18" charset="0"/>
              </a:rPr>
              <a:t>Louisiana Division of Archaeology: </a:t>
            </a:r>
            <a:r>
              <a:rPr lang="en-US" u="sng" dirty="0" smtClean="0">
                <a:latin typeface="Times New Roman" panose="02020603050405020304" pitchFamily="18" charset="0"/>
                <a:cs typeface="Times New Roman" panose="02020603050405020304" pitchFamily="18" charset="0"/>
                <a:hlinkClick r:id="rId3"/>
              </a:rPr>
              <a:t>http://www.crt.la.gov/archaeology</a:t>
            </a:r>
            <a:r>
              <a:rPr lang="en-US" dirty="0" smtClean="0">
                <a:latin typeface="Times New Roman" panose="02020603050405020304" pitchFamily="18" charset="0"/>
                <a:cs typeface="Times New Roman" panose="02020603050405020304" pitchFamily="18" charset="0"/>
              </a:rPr>
              <a:t> </a:t>
            </a:r>
            <a:r>
              <a:rPr lang="en-US" dirty="0" smtClean="0">
                <a:solidFill>
                  <a:schemeClr val="tx1"/>
                </a:solidFill>
                <a:latin typeface="Times New Roman" panose="02020603050405020304" pitchFamily="18" charset="0"/>
                <a:cs typeface="Times New Roman" panose="02020603050405020304" pitchFamily="18" charset="0"/>
              </a:rPr>
              <a:t>(select </a:t>
            </a:r>
            <a:r>
              <a:rPr lang="en-US" b="1" dirty="0" smtClean="0">
                <a:solidFill>
                  <a:schemeClr val="tx1"/>
                </a:solidFill>
                <a:latin typeface="Times New Roman" panose="02020603050405020304" pitchFamily="18" charset="0"/>
                <a:cs typeface="Times New Roman" panose="02020603050405020304" pitchFamily="18" charset="0"/>
              </a:rPr>
              <a:t>Discover Archaeology</a:t>
            </a:r>
            <a:r>
              <a:rPr lang="en-US" dirty="0" smtClean="0">
                <a:solidFill>
                  <a:schemeClr val="tx1"/>
                </a:solidFill>
                <a:latin typeface="Times New Roman" panose="02020603050405020304" pitchFamily="18" charset="0"/>
                <a:cs typeface="Times New Roman" panose="02020603050405020304" pitchFamily="18" charset="0"/>
              </a:rPr>
              <a:t>).</a:t>
            </a:r>
            <a:endParaRPr lang="en-US" baseline="0" dirty="0" smtClean="0">
              <a:solidFill>
                <a:schemeClr val="tx1"/>
              </a:solidFill>
              <a:latin typeface="Times New Roman" panose="02020603050405020304" pitchFamily="18" charset="0"/>
              <a:cs typeface="Times New Roman" panose="02020603050405020304" pitchFamily="18" charset="0"/>
            </a:endParaRPr>
          </a:p>
          <a:p>
            <a:pPr defTabSz="914266">
              <a:defRPr/>
            </a:pPr>
            <a:endParaRPr lang="en-US" baseline="0" dirty="0" smtClean="0">
              <a:solidFill>
                <a:schemeClr val="tx1"/>
              </a:solidFill>
              <a:latin typeface="Times New Roman" panose="02020603050405020304" pitchFamily="18" charset="0"/>
              <a:cs typeface="Times New Roman" panose="02020603050405020304" pitchFamily="18" charset="0"/>
            </a:endParaRPr>
          </a:p>
          <a:p>
            <a:pPr defTabSz="914266">
              <a:defRPr/>
            </a:pPr>
            <a:r>
              <a:rPr lang="en-US" baseline="0" dirty="0" smtClean="0">
                <a:solidFill>
                  <a:schemeClr val="tx1"/>
                </a:solidFill>
                <a:latin typeface="Times New Roman" panose="02020603050405020304" pitchFamily="18" charset="0"/>
                <a:cs typeface="Times New Roman" panose="02020603050405020304" pitchFamily="18" charset="0"/>
              </a:rPr>
              <a:t>Another Archaic site is Watson Brake in Ouachita Parish, also near Monroe. Let’s learn a little more about Watson Brake.</a:t>
            </a:r>
          </a:p>
          <a:p>
            <a:pPr defTabSz="914266">
              <a:defRPr/>
            </a:pPr>
            <a:endParaRPr lang="en-US" baseline="0" dirty="0" smtClean="0">
              <a:solidFill>
                <a:schemeClr val="tx1"/>
              </a:solidFill>
              <a:latin typeface="Times New Roman" panose="02020603050405020304" pitchFamily="18" charset="0"/>
              <a:cs typeface="Times New Roman" panose="02020603050405020304" pitchFamily="18" charset="0"/>
            </a:endParaRPr>
          </a:p>
          <a:p>
            <a:pPr defTabSz="914266">
              <a:defRPr/>
            </a:pPr>
            <a:endParaRPr lang="en-US" baseline="0" dirty="0" smtClean="0">
              <a:solidFill>
                <a:schemeClr val="tx1"/>
              </a:solidFill>
              <a:latin typeface="Times New Roman" panose="02020603050405020304" pitchFamily="18" charset="0"/>
              <a:cs typeface="Times New Roman" panose="02020603050405020304" pitchFamily="18" charset="0"/>
            </a:endParaRPr>
          </a:p>
          <a:p>
            <a:pPr defTabSz="914266">
              <a:defRPr/>
            </a:pPr>
            <a:endParaRPr lang="en-US" baseline="0" dirty="0" smtClean="0">
              <a:solidFill>
                <a:schemeClr val="tx1"/>
              </a:solidFill>
              <a:latin typeface="Times New Roman" panose="02020603050405020304" pitchFamily="18" charset="0"/>
              <a:cs typeface="Times New Roman" panose="02020603050405020304" pitchFamily="18" charset="0"/>
            </a:endParaRPr>
          </a:p>
          <a:p>
            <a:pPr defTabSz="914266">
              <a:defRPr/>
            </a:pPr>
            <a:r>
              <a:rPr lang="en-US" baseline="0" dirty="0" smtClean="0">
                <a:solidFill>
                  <a:schemeClr val="tx1"/>
                </a:solidFill>
                <a:latin typeface="Times New Roman" panose="02020603050405020304" pitchFamily="18" charset="0"/>
                <a:cs typeface="Times New Roman" panose="02020603050405020304" pitchFamily="18" charset="0"/>
              </a:rPr>
              <a:t>Image </a:t>
            </a:r>
            <a:r>
              <a:rPr lang="en-US" baseline="0" dirty="0" smtClean="0">
                <a:solidFill>
                  <a:schemeClr val="tx1"/>
                </a:solidFill>
                <a:latin typeface="Times New Roman" panose="02020603050405020304" pitchFamily="18" charset="0"/>
                <a:cs typeface="Times New Roman" panose="02020603050405020304" pitchFamily="18" charset="0"/>
              </a:rPr>
              <a:t>credit: Louisiana Division of Archaeology</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C83ABDD-839B-46D6-A477-2E83D97CD7E5}" type="slidenum">
              <a:rPr lang="en-US" smtClean="0"/>
              <a:t>17</a:t>
            </a:fld>
            <a:endParaRPr lang="en-US" dirty="0"/>
          </a:p>
        </p:txBody>
      </p:sp>
    </p:spTree>
    <p:extLst>
      <p:ext uri="{BB962C8B-B14F-4D97-AF65-F5344CB8AC3E}">
        <p14:creationId xmlns:p14="http://schemas.microsoft.com/office/powerpoint/2010/main" val="6172775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anose="02020603050405020304" pitchFamily="18" charset="0"/>
                <a:cs typeface="Times New Roman" panose="02020603050405020304" pitchFamily="18" charset="0"/>
              </a:rPr>
              <a:t>Archaic Period – Archaeological Site</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Watson Brake is a group of 11 mounds arranged in a circle. The</a:t>
            </a:r>
            <a:r>
              <a:rPr lang="en-US" baseline="0" dirty="0" smtClean="0">
                <a:latin typeface="Times New Roman" panose="02020603050405020304" pitchFamily="18" charset="0"/>
                <a:cs typeface="Times New Roman" panose="02020603050405020304" pitchFamily="18" charset="0"/>
              </a:rPr>
              <a:t> mounds</a:t>
            </a:r>
            <a:r>
              <a:rPr lang="en-US" dirty="0" smtClean="0">
                <a:latin typeface="Times New Roman" panose="02020603050405020304" pitchFamily="18" charset="0"/>
                <a:cs typeface="Times New Roman" panose="02020603050405020304" pitchFamily="18" charset="0"/>
              </a:rPr>
              <a:t> are connected by an earth ridge. The circle is about 900 feet across. One of the mounds is 30 feet tall and has a conical shape. The other mounds are smaller and dome-shaped. Archaeologists working at the site found that some mounds were built partway and then the surface was used for activities. Fireplaces were built on some of the mounds. Artifacts indicate that a variety of activities were conducted around the fireplaces. Some people may have lived at the site year-round while others visited for ceremonial occasions. This site was built and used around 3500 to 2800 B.C.</a:t>
            </a: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Image </a:t>
            </a:r>
            <a:r>
              <a:rPr lang="en-US" dirty="0" smtClean="0">
                <a:latin typeface="Times New Roman" panose="02020603050405020304" pitchFamily="18" charset="0"/>
                <a:cs typeface="Times New Roman" panose="02020603050405020304" pitchFamily="18" charset="0"/>
              </a:rPr>
              <a:t>credit: Jon Gibson</a:t>
            </a:r>
          </a:p>
          <a:p>
            <a:pPr defTabSz="931580">
              <a:defRPr/>
            </a:pPr>
            <a:endParaRPr lang="en-US" baseline="0" dirty="0" smtClean="0">
              <a:solidFill>
                <a:srgbClr val="FF000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C83ABDD-839B-46D6-A477-2E83D97CD7E5}" type="slidenum">
              <a:rPr lang="en-US" smtClean="0"/>
              <a:t>18</a:t>
            </a:fld>
            <a:endParaRPr lang="en-US" dirty="0"/>
          </a:p>
        </p:txBody>
      </p:sp>
    </p:spTree>
    <p:extLst>
      <p:ext uri="{BB962C8B-B14F-4D97-AF65-F5344CB8AC3E}">
        <p14:creationId xmlns:p14="http://schemas.microsoft.com/office/powerpoint/2010/main" val="6172775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solidFill>
                <a:latin typeface="Times New Roman" panose="02020603050405020304" pitchFamily="18" charset="0"/>
                <a:cs typeface="Times New Roman" panose="02020603050405020304" pitchFamily="18" charset="0"/>
              </a:rPr>
              <a:t>Woodland Period – Climate and Landscape</a:t>
            </a:r>
          </a:p>
          <a:p>
            <a:endParaRPr lang="en-US" dirty="0" smtClean="0">
              <a:solidFill>
                <a:schemeClr val="tx1"/>
              </a:solidFill>
              <a:latin typeface="Times New Roman" panose="02020603050405020304" pitchFamily="18" charset="0"/>
              <a:cs typeface="Times New Roman" panose="02020603050405020304" pitchFamily="18" charset="0"/>
            </a:endParaRPr>
          </a:p>
          <a:p>
            <a:pPr defTabSz="931580">
              <a:defRPr/>
            </a:pPr>
            <a:r>
              <a:rPr lang="en-US" baseline="0" dirty="0" smtClean="0">
                <a:solidFill>
                  <a:schemeClr val="tx1"/>
                </a:solidFill>
                <a:latin typeface="Times New Roman" panose="02020603050405020304" pitchFamily="18" charset="0"/>
                <a:cs typeface="Times New Roman" panose="02020603050405020304" pitchFamily="18" charset="0"/>
              </a:rPr>
              <a:t>The Woodland Period, also known as the Early Neo-Indian Period, had a climate much like ours today. Several new things happened during this period. For the first time people made lots of pottery containers. They also started to grow plants for food. Archaeologists found evidence of special ceremonies. Some of the artifacts were similar to the Hopewell Tradition. This cultural tradition included many groups, and it began in the Midwestern United States. This connection meant that people and ideas were traveling long distances.</a:t>
            </a:r>
          </a:p>
          <a:p>
            <a:pPr defTabSz="931580">
              <a:defRPr/>
            </a:pPr>
            <a:endParaRPr lang="en-US" baseline="0" dirty="0" smtClean="0">
              <a:solidFill>
                <a:schemeClr val="tx1"/>
              </a:solidFill>
              <a:latin typeface="Times New Roman" panose="02020603050405020304" pitchFamily="18" charset="0"/>
              <a:cs typeface="Times New Roman" panose="02020603050405020304" pitchFamily="18" charset="0"/>
            </a:endParaRPr>
          </a:p>
          <a:p>
            <a:pPr defTabSz="931580">
              <a:defRPr/>
            </a:pPr>
            <a:endParaRPr lang="en-US" baseline="0" dirty="0" smtClean="0">
              <a:solidFill>
                <a:schemeClr val="tx1"/>
              </a:solidFill>
              <a:latin typeface="Times New Roman" panose="02020603050405020304" pitchFamily="18" charset="0"/>
              <a:cs typeface="Times New Roman" panose="02020603050405020304" pitchFamily="18" charset="0"/>
            </a:endParaRPr>
          </a:p>
          <a:p>
            <a:pPr defTabSz="931580">
              <a:defRPr/>
            </a:pPr>
            <a:endParaRPr lang="en-US" baseline="0" dirty="0" smtClean="0">
              <a:solidFill>
                <a:schemeClr val="tx1"/>
              </a:solidFill>
              <a:latin typeface="Times New Roman" panose="02020603050405020304" pitchFamily="18" charset="0"/>
              <a:cs typeface="Times New Roman" panose="02020603050405020304" pitchFamily="18" charset="0"/>
            </a:endParaRPr>
          </a:p>
          <a:p>
            <a:pPr defTabSz="931580">
              <a:defRPr/>
            </a:pPr>
            <a:r>
              <a:rPr lang="en-US" baseline="0" dirty="0" smtClean="0">
                <a:solidFill>
                  <a:schemeClr val="tx1"/>
                </a:solidFill>
                <a:latin typeface="Times New Roman" panose="02020603050405020304" pitchFamily="18" charset="0"/>
                <a:cs typeface="Times New Roman" panose="02020603050405020304" pitchFamily="18" charset="0"/>
              </a:rPr>
              <a:t>Image </a:t>
            </a:r>
            <a:r>
              <a:rPr lang="en-US" baseline="0" dirty="0" smtClean="0">
                <a:solidFill>
                  <a:schemeClr val="tx1"/>
                </a:solidFill>
                <a:latin typeface="Times New Roman" panose="02020603050405020304" pitchFamily="18" charset="0"/>
                <a:cs typeface="Times New Roman" panose="02020603050405020304" pitchFamily="18" charset="0"/>
              </a:rPr>
              <a:t>credit: Martin Pate</a:t>
            </a:r>
          </a:p>
        </p:txBody>
      </p:sp>
      <p:sp>
        <p:nvSpPr>
          <p:cNvPr id="4" name="Slide Number Placeholder 3"/>
          <p:cNvSpPr>
            <a:spLocks noGrp="1"/>
          </p:cNvSpPr>
          <p:nvPr>
            <p:ph type="sldNum" sz="quarter" idx="10"/>
          </p:nvPr>
        </p:nvSpPr>
        <p:spPr/>
        <p:txBody>
          <a:bodyPr/>
          <a:lstStyle/>
          <a:p>
            <a:fld id="{5C83ABDD-839B-46D6-A477-2E83D97CD7E5}" type="slidenum">
              <a:rPr lang="en-US" smtClean="0"/>
              <a:t>19</a:t>
            </a:fld>
            <a:endParaRPr lang="en-US" dirty="0"/>
          </a:p>
        </p:txBody>
      </p:sp>
    </p:spTree>
    <p:extLst>
      <p:ext uri="{BB962C8B-B14F-4D97-AF65-F5344CB8AC3E}">
        <p14:creationId xmlns:p14="http://schemas.microsoft.com/office/powerpoint/2010/main" val="617277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Prehistoric Louisiana</a:t>
            </a:r>
          </a:p>
          <a:p>
            <a:endParaRPr lang="en-US" dirty="0">
              <a:solidFill>
                <a:schemeClr val="tx1"/>
              </a:solidFill>
              <a:latin typeface="Times New Roman" panose="02020603050405020304" pitchFamily="18" charset="0"/>
              <a:cs typeface="Times New Roman" panose="02020603050405020304" pitchFamily="18" charset="0"/>
            </a:endParaRPr>
          </a:p>
          <a:p>
            <a:r>
              <a:rPr lang="en-US" dirty="0">
                <a:solidFill>
                  <a:schemeClr val="tx1"/>
                </a:solidFill>
                <a:latin typeface="Times New Roman" panose="02020603050405020304" pitchFamily="18" charset="0"/>
                <a:cs typeface="Times New Roman" panose="02020603050405020304" pitchFamily="18" charset="0"/>
              </a:rPr>
              <a:t>American Indians lived in what is now Louisiana for thousands of years before the arrival of Europeans. This module introduces this time in Louisiana’s past and </a:t>
            </a:r>
            <a:r>
              <a:rPr lang="en-US" dirty="0" smtClean="0">
                <a:solidFill>
                  <a:schemeClr val="tx1"/>
                </a:solidFill>
                <a:latin typeface="Times New Roman" panose="02020603050405020304" pitchFamily="18" charset="0"/>
                <a:cs typeface="Times New Roman" panose="02020603050405020304" pitchFamily="18" charset="0"/>
              </a:rPr>
              <a:t>shows what </a:t>
            </a:r>
            <a:r>
              <a:rPr lang="en-US" dirty="0">
                <a:solidFill>
                  <a:schemeClr val="tx1"/>
                </a:solidFill>
                <a:latin typeface="Times New Roman" panose="02020603050405020304" pitchFamily="18" charset="0"/>
                <a:cs typeface="Times New Roman" panose="02020603050405020304" pitchFamily="18" charset="0"/>
              </a:rPr>
              <a:t>life was like for these early people.</a:t>
            </a:r>
          </a:p>
          <a:p>
            <a:endParaRPr lang="en-US" dirty="0">
              <a:solidFill>
                <a:schemeClr val="tx1"/>
              </a:solidFill>
              <a:latin typeface="Times New Roman" panose="02020603050405020304" pitchFamily="18" charset="0"/>
              <a:cs typeface="Times New Roman" panose="02020603050405020304" pitchFamily="18" charset="0"/>
            </a:endParaRPr>
          </a:p>
          <a:p>
            <a:endParaRPr lang="en-US" dirty="0" smtClean="0">
              <a:solidFill>
                <a:schemeClr val="tx1"/>
              </a:solidFill>
              <a:latin typeface="Times New Roman" panose="02020603050405020304" pitchFamily="18" charset="0"/>
              <a:cs typeface="Times New Roman" panose="02020603050405020304" pitchFamily="18" charset="0"/>
            </a:endParaRPr>
          </a:p>
          <a:p>
            <a:endParaRPr lang="en-US" dirty="0" smtClean="0">
              <a:solidFill>
                <a:schemeClr val="tx1"/>
              </a:solidFill>
              <a:latin typeface="Times New Roman" panose="02020603050405020304" pitchFamily="18" charset="0"/>
              <a:cs typeface="Times New Roman" panose="02020603050405020304" pitchFamily="18" charset="0"/>
            </a:endParaRPr>
          </a:p>
          <a:p>
            <a:r>
              <a:rPr lang="en-US" dirty="0" smtClean="0">
                <a:solidFill>
                  <a:schemeClr val="tx1"/>
                </a:solidFill>
                <a:latin typeface="Times New Roman" panose="02020603050405020304" pitchFamily="18" charset="0"/>
                <a:cs typeface="Times New Roman" panose="02020603050405020304" pitchFamily="18" charset="0"/>
              </a:rPr>
              <a:t>Image </a:t>
            </a:r>
            <a:r>
              <a:rPr lang="en-US" dirty="0">
                <a:solidFill>
                  <a:schemeClr val="tx1"/>
                </a:solidFill>
                <a:latin typeface="Times New Roman" panose="02020603050405020304" pitchFamily="18" charset="0"/>
                <a:cs typeface="Times New Roman" panose="02020603050405020304" pitchFamily="18" charset="0"/>
              </a:rPr>
              <a:t>credit: Martin Pate</a:t>
            </a:r>
          </a:p>
        </p:txBody>
      </p:sp>
      <p:sp>
        <p:nvSpPr>
          <p:cNvPr id="4" name="Slide Number Placeholder 3"/>
          <p:cNvSpPr>
            <a:spLocks noGrp="1"/>
          </p:cNvSpPr>
          <p:nvPr>
            <p:ph type="sldNum" sz="quarter" idx="10"/>
          </p:nvPr>
        </p:nvSpPr>
        <p:spPr/>
        <p:txBody>
          <a:bodyPr/>
          <a:lstStyle/>
          <a:p>
            <a:fld id="{5C83ABDD-839B-46D6-A477-2E83D97CD7E5}"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4723314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solidFill>
                <a:latin typeface="Times New Roman" panose="02020603050405020304" pitchFamily="18" charset="0"/>
                <a:cs typeface="Times New Roman" panose="02020603050405020304" pitchFamily="18" charset="0"/>
              </a:rPr>
              <a:t>Woodland Period – Food</a:t>
            </a:r>
          </a:p>
          <a:p>
            <a:endParaRPr lang="en-US" dirty="0" smtClean="0">
              <a:solidFill>
                <a:schemeClr val="tx1"/>
              </a:solidFill>
              <a:latin typeface="Times New Roman" panose="02020603050405020304" pitchFamily="18" charset="0"/>
              <a:cs typeface="Times New Roman" panose="02020603050405020304" pitchFamily="18" charset="0"/>
            </a:endParaRPr>
          </a:p>
          <a:p>
            <a:pPr defTabSz="931580">
              <a:defRPr/>
            </a:pPr>
            <a:r>
              <a:rPr lang="en-US" baseline="0" dirty="0" smtClean="0">
                <a:solidFill>
                  <a:schemeClr val="tx1"/>
                </a:solidFill>
                <a:latin typeface="Times New Roman" panose="02020603050405020304" pitchFamily="18" charset="0"/>
                <a:cs typeface="Times New Roman" panose="02020603050405020304" pitchFamily="18" charset="0"/>
              </a:rPr>
              <a:t>Woodland people hunted deer and smaller animals. Fish and shellfish also were important sources of protein. Along the coast and the Atchafalaya Basin, people ate a lot of shellfish and created enormous piles of discarded shells. Some of these piles were hundreds of feet long and up to 25 feet high. People also gathered wild local plants, nuts, seeds and berries. At the end of the period, some people were starting to intentionally grow some plants for food.</a:t>
            </a:r>
          </a:p>
          <a:p>
            <a:pPr defTabSz="931580">
              <a:defRPr/>
            </a:pPr>
            <a:endParaRPr lang="en-US" baseline="0" dirty="0" smtClean="0">
              <a:solidFill>
                <a:schemeClr val="tx1"/>
              </a:solidFill>
              <a:latin typeface="Times New Roman" panose="02020603050405020304" pitchFamily="18" charset="0"/>
              <a:cs typeface="Times New Roman" panose="02020603050405020304" pitchFamily="18" charset="0"/>
            </a:endParaRPr>
          </a:p>
          <a:p>
            <a:pPr defTabSz="931580">
              <a:defRPr/>
            </a:pPr>
            <a:r>
              <a:rPr lang="en-US" baseline="0" dirty="0" smtClean="0">
                <a:solidFill>
                  <a:schemeClr val="tx1"/>
                </a:solidFill>
                <a:latin typeface="Times New Roman" panose="02020603050405020304" pitchFamily="18" charset="0"/>
                <a:cs typeface="Times New Roman" panose="02020603050405020304" pitchFamily="18" charset="0"/>
              </a:rPr>
              <a:t>People began using ceramic pots to cook and store food in during this period. In the beginning, the pots were thick and broke easily. Later in the period the pottery was thinner and lasted longer. Ceramic pots may have changed how people prepared food and what kinds of food they ate.</a:t>
            </a:r>
          </a:p>
          <a:p>
            <a:pPr defTabSz="931580">
              <a:defRPr/>
            </a:pPr>
            <a:endParaRPr lang="en-US" baseline="0" dirty="0" smtClean="0">
              <a:solidFill>
                <a:schemeClr val="tx1"/>
              </a:solidFill>
              <a:latin typeface="Times New Roman" panose="02020603050405020304" pitchFamily="18" charset="0"/>
              <a:cs typeface="Times New Roman" panose="02020603050405020304" pitchFamily="18" charset="0"/>
            </a:endParaRPr>
          </a:p>
          <a:p>
            <a:pPr defTabSz="931580">
              <a:defRPr/>
            </a:pPr>
            <a:endParaRPr lang="en-US" baseline="0" dirty="0" smtClean="0">
              <a:solidFill>
                <a:schemeClr val="tx1"/>
              </a:solidFill>
              <a:latin typeface="Times New Roman" panose="02020603050405020304" pitchFamily="18" charset="0"/>
              <a:cs typeface="Times New Roman" panose="02020603050405020304" pitchFamily="18" charset="0"/>
            </a:endParaRPr>
          </a:p>
          <a:p>
            <a:pPr defTabSz="931580">
              <a:defRPr/>
            </a:pPr>
            <a:endParaRPr lang="en-US" baseline="0" dirty="0" smtClean="0">
              <a:solidFill>
                <a:schemeClr val="tx1"/>
              </a:solidFill>
              <a:latin typeface="Times New Roman" panose="02020603050405020304" pitchFamily="18" charset="0"/>
              <a:cs typeface="Times New Roman" panose="02020603050405020304" pitchFamily="18" charset="0"/>
            </a:endParaRPr>
          </a:p>
          <a:p>
            <a:pPr defTabSz="931580">
              <a:defRPr/>
            </a:pPr>
            <a:r>
              <a:rPr lang="en-US" baseline="0" dirty="0" smtClean="0">
                <a:solidFill>
                  <a:schemeClr val="tx1"/>
                </a:solidFill>
                <a:latin typeface="Times New Roman" panose="02020603050405020304" pitchFamily="18" charset="0"/>
                <a:cs typeface="Times New Roman" panose="02020603050405020304" pitchFamily="18" charset="0"/>
              </a:rPr>
              <a:t>Image </a:t>
            </a:r>
            <a:r>
              <a:rPr lang="en-US" baseline="0" dirty="0" smtClean="0">
                <a:solidFill>
                  <a:schemeClr val="tx1"/>
                </a:solidFill>
                <a:latin typeface="Times New Roman" panose="02020603050405020304" pitchFamily="18" charset="0"/>
                <a:cs typeface="Times New Roman" panose="02020603050405020304" pitchFamily="18" charset="0"/>
              </a:rPr>
              <a:t>credit: Phyllis Lear</a:t>
            </a:r>
            <a:endParaRPr lang="en-US" dirty="0" smtClean="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C83ABDD-839B-46D6-A477-2E83D97CD7E5}" type="slidenum">
              <a:rPr lang="en-US" smtClean="0"/>
              <a:t>20</a:t>
            </a:fld>
            <a:endParaRPr lang="en-US" dirty="0"/>
          </a:p>
        </p:txBody>
      </p:sp>
    </p:spTree>
    <p:extLst>
      <p:ext uri="{BB962C8B-B14F-4D97-AF65-F5344CB8AC3E}">
        <p14:creationId xmlns:p14="http://schemas.microsoft.com/office/powerpoint/2010/main" val="6172775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anose="02020603050405020304" pitchFamily="18" charset="0"/>
                <a:cs typeface="Times New Roman" panose="02020603050405020304" pitchFamily="18" charset="0"/>
              </a:rPr>
              <a:t>Woodland Period – Tools and Weapons</a:t>
            </a:r>
          </a:p>
          <a:p>
            <a:endParaRPr lang="en-US" dirty="0" smtClean="0">
              <a:latin typeface="Times New Roman" panose="02020603050405020304" pitchFamily="18" charset="0"/>
              <a:cs typeface="Times New Roman" panose="02020603050405020304" pitchFamily="18" charset="0"/>
            </a:endParaRPr>
          </a:p>
          <a:p>
            <a:pPr defTabSz="931580">
              <a:defRPr/>
            </a:pPr>
            <a:r>
              <a:rPr lang="en-US" baseline="0" dirty="0" smtClean="0">
                <a:solidFill>
                  <a:schemeClr val="tx1"/>
                </a:solidFill>
                <a:latin typeface="Times New Roman" panose="02020603050405020304" pitchFamily="18" charset="0"/>
                <a:cs typeface="Times New Roman" panose="02020603050405020304" pitchFamily="18" charset="0"/>
              </a:rPr>
              <a:t>During the first part of the Woodland Period, people hunted with the atlatl. Different styles of stone points were used with the atlatl. In areas where stone was hard to find, some points were made of bone. Deer, alligator and bird bone was ground to a point and attached to the atlatl dart. An important change happened around A.D. 600-700 when the bow and arrow appeared. This new technology allowed people to develop different methods for hunting. Other stone tools, knives, scrapers and drills, remained like those of the Archaic Period.</a:t>
            </a:r>
          </a:p>
          <a:p>
            <a:pPr defTabSz="931580">
              <a:defRPr/>
            </a:pPr>
            <a:endParaRPr lang="en-US" baseline="0" dirty="0" smtClean="0">
              <a:solidFill>
                <a:schemeClr val="tx1"/>
              </a:solidFill>
              <a:latin typeface="Times New Roman" panose="02020603050405020304" pitchFamily="18" charset="0"/>
              <a:cs typeface="Times New Roman" panose="02020603050405020304" pitchFamily="18" charset="0"/>
            </a:endParaRPr>
          </a:p>
          <a:p>
            <a:pPr defTabSz="931580">
              <a:defRPr/>
            </a:pPr>
            <a:endParaRPr lang="en-US" baseline="0" dirty="0" smtClean="0">
              <a:solidFill>
                <a:schemeClr val="tx1"/>
              </a:solidFill>
              <a:latin typeface="Times New Roman" panose="02020603050405020304" pitchFamily="18" charset="0"/>
              <a:cs typeface="Times New Roman" panose="02020603050405020304" pitchFamily="18" charset="0"/>
            </a:endParaRPr>
          </a:p>
          <a:p>
            <a:pPr defTabSz="931580">
              <a:defRPr/>
            </a:pPr>
            <a:endParaRPr lang="en-US" baseline="0" dirty="0" smtClean="0">
              <a:solidFill>
                <a:schemeClr val="tx1"/>
              </a:solidFill>
              <a:latin typeface="Times New Roman" panose="02020603050405020304" pitchFamily="18" charset="0"/>
              <a:cs typeface="Times New Roman" panose="02020603050405020304" pitchFamily="18" charset="0"/>
            </a:endParaRPr>
          </a:p>
          <a:p>
            <a:pPr defTabSz="931580">
              <a:defRPr/>
            </a:pPr>
            <a:r>
              <a:rPr lang="en-US" baseline="0" dirty="0" smtClean="0">
                <a:solidFill>
                  <a:schemeClr val="tx1"/>
                </a:solidFill>
                <a:latin typeface="Times New Roman" panose="02020603050405020304" pitchFamily="18" charset="0"/>
                <a:cs typeface="Times New Roman" panose="02020603050405020304" pitchFamily="18" charset="0"/>
              </a:rPr>
              <a:t>Image credits:</a:t>
            </a:r>
            <a:endParaRPr lang="en-US" dirty="0" smtClean="0">
              <a:solidFill>
                <a:schemeClr val="tx1"/>
              </a:solidFill>
              <a:latin typeface="Times New Roman" panose="02020603050405020304" pitchFamily="18" charset="0"/>
              <a:cs typeface="Times New Roman" panose="02020603050405020304" pitchFamily="18" charset="0"/>
            </a:endParaRPr>
          </a:p>
          <a:p>
            <a:pPr defTabSz="931580">
              <a:defRPr/>
            </a:pPr>
            <a:r>
              <a:rPr lang="en-US" baseline="0" dirty="0" smtClean="0">
                <a:solidFill>
                  <a:schemeClr val="tx1"/>
                </a:solidFill>
                <a:latin typeface="Times New Roman" panose="02020603050405020304" pitchFamily="18" charset="0"/>
                <a:cs typeface="Times New Roman" panose="02020603050405020304" pitchFamily="18" charset="0"/>
              </a:rPr>
              <a:t>Stone points – David Griffing</a:t>
            </a:r>
          </a:p>
          <a:p>
            <a:pPr defTabSz="931580">
              <a:defRPr/>
            </a:pPr>
            <a:r>
              <a:rPr lang="en-US" baseline="0" dirty="0" smtClean="0">
                <a:solidFill>
                  <a:schemeClr val="tx1"/>
                </a:solidFill>
                <a:latin typeface="Times New Roman" panose="02020603050405020304" pitchFamily="18" charset="0"/>
                <a:cs typeface="Times New Roman" panose="02020603050405020304" pitchFamily="18" charset="0"/>
              </a:rPr>
              <a:t>Atlatl – Paula McIver</a:t>
            </a:r>
            <a:endParaRPr lang="en-US" dirty="0">
              <a:solidFill>
                <a:schemeClr val="tx1"/>
              </a:solidFill>
              <a:latin typeface="Times New Roman" panose="02020603050405020304" pitchFamily="18" charset="0"/>
              <a:cs typeface="Times New Roman" panose="02020603050405020304" pitchFamily="18" charset="0"/>
            </a:endParaRPr>
          </a:p>
          <a:p>
            <a:pPr defTabSz="931580">
              <a:defRPr/>
            </a:pPr>
            <a:r>
              <a:rPr lang="en-US" dirty="0">
                <a:solidFill>
                  <a:schemeClr val="tx1"/>
                </a:solidFill>
                <a:latin typeface="Times New Roman" panose="02020603050405020304" pitchFamily="18" charset="0"/>
                <a:cs typeface="Times New Roman" panose="02020603050405020304" pitchFamily="18" charset="0"/>
              </a:rPr>
              <a:t>Bow and arrow – </a:t>
            </a:r>
            <a:r>
              <a:rPr lang="en-US" dirty="0" smtClean="0">
                <a:solidFill>
                  <a:schemeClr val="tx1"/>
                </a:solidFill>
                <a:latin typeface="Times New Roman" panose="02020603050405020304" pitchFamily="18" charset="0"/>
                <a:cs typeface="Times New Roman" panose="02020603050405020304" pitchFamily="18" charset="0"/>
              </a:rPr>
              <a:t>Margaret </a:t>
            </a:r>
            <a:r>
              <a:rPr lang="en-US" dirty="0" err="1" smtClean="0">
                <a:solidFill>
                  <a:schemeClr val="tx1"/>
                </a:solidFill>
                <a:latin typeface="Times New Roman" panose="02020603050405020304" pitchFamily="18" charset="0"/>
                <a:cs typeface="Times New Roman" panose="02020603050405020304" pitchFamily="18" charset="0"/>
              </a:rPr>
              <a:t>Humphris</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C83ABDD-839B-46D6-A477-2E83D97CD7E5}" type="slidenum">
              <a:rPr lang="en-US" smtClean="0"/>
              <a:t>21</a:t>
            </a:fld>
            <a:endParaRPr lang="en-US" dirty="0"/>
          </a:p>
        </p:txBody>
      </p:sp>
    </p:spTree>
    <p:extLst>
      <p:ext uri="{BB962C8B-B14F-4D97-AF65-F5344CB8AC3E}">
        <p14:creationId xmlns:p14="http://schemas.microsoft.com/office/powerpoint/2010/main" val="6172775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solidFill>
                <a:latin typeface="Times New Roman" panose="02020603050405020304" pitchFamily="18" charset="0"/>
                <a:cs typeface="Times New Roman" panose="02020603050405020304" pitchFamily="18" charset="0"/>
              </a:rPr>
              <a:t>Woodland Period – People and Settlements</a:t>
            </a:r>
          </a:p>
          <a:p>
            <a:endParaRPr lang="en-US" dirty="0" smtClean="0">
              <a:solidFill>
                <a:schemeClr val="tx1"/>
              </a:solidFill>
              <a:latin typeface="Times New Roman" panose="02020603050405020304" pitchFamily="18" charset="0"/>
              <a:cs typeface="Times New Roman" panose="02020603050405020304" pitchFamily="18" charset="0"/>
            </a:endParaRPr>
          </a:p>
          <a:p>
            <a:r>
              <a:rPr lang="en-US" baseline="0" dirty="0" smtClean="0">
                <a:solidFill>
                  <a:schemeClr val="tx1"/>
                </a:solidFill>
                <a:latin typeface="Times New Roman" panose="02020603050405020304" pitchFamily="18" charset="0"/>
                <a:cs typeface="Times New Roman" panose="02020603050405020304" pitchFamily="18" charset="0"/>
              </a:rPr>
              <a:t>The Woodland Period was a transitional time for people and how they lived. Population grew during this period.  In the beginning, most people lived in small camps like their Archaic ancestors. Later, many people lived in larger villages for long periods of time.</a:t>
            </a:r>
          </a:p>
          <a:p>
            <a:endParaRPr lang="en-US" baseline="0" dirty="0" smtClean="0">
              <a:solidFill>
                <a:schemeClr val="tx1"/>
              </a:solidFill>
              <a:latin typeface="Times New Roman" panose="02020603050405020304" pitchFamily="18" charset="0"/>
              <a:cs typeface="Times New Roman" panose="02020603050405020304" pitchFamily="18" charset="0"/>
            </a:endParaRPr>
          </a:p>
          <a:p>
            <a:r>
              <a:rPr lang="en-US" baseline="0" dirty="0" smtClean="0">
                <a:solidFill>
                  <a:schemeClr val="tx1"/>
                </a:solidFill>
                <a:latin typeface="Times New Roman" panose="02020603050405020304" pitchFamily="18" charset="0"/>
                <a:cs typeface="Times New Roman" panose="02020603050405020304" pitchFamily="18" charset="0"/>
              </a:rPr>
              <a:t>People began to build cone-shaped burial mounds around A.D. 1. They also built flat-topped mounds. These mounds were part of a shared culture with the Hopewell Tradition of the Midwestern U.S.  By the end of the period, flat-topped mounds were common.  Mounds were built on each side of a central plaza where community events and ceremonies were conducted.</a:t>
            </a:r>
          </a:p>
          <a:p>
            <a:endParaRPr lang="en-US" baseline="0" dirty="0" smtClean="0">
              <a:solidFill>
                <a:schemeClr val="tx1"/>
              </a:solidFill>
              <a:latin typeface="Times New Roman" panose="02020603050405020304" pitchFamily="18" charset="0"/>
              <a:cs typeface="Times New Roman" panose="02020603050405020304" pitchFamily="18" charset="0"/>
            </a:endParaRPr>
          </a:p>
          <a:p>
            <a:endParaRPr lang="en-US" baseline="0" dirty="0" smtClean="0">
              <a:solidFill>
                <a:schemeClr val="tx1"/>
              </a:solidFill>
              <a:latin typeface="Times New Roman" panose="02020603050405020304" pitchFamily="18" charset="0"/>
              <a:cs typeface="Times New Roman" panose="02020603050405020304" pitchFamily="18" charset="0"/>
            </a:endParaRPr>
          </a:p>
          <a:p>
            <a:endParaRPr lang="en-US" baseline="0" dirty="0" smtClean="0">
              <a:solidFill>
                <a:schemeClr val="tx1"/>
              </a:solidFill>
              <a:latin typeface="Times New Roman" panose="02020603050405020304" pitchFamily="18" charset="0"/>
              <a:cs typeface="Times New Roman" panose="02020603050405020304" pitchFamily="18" charset="0"/>
            </a:endParaRPr>
          </a:p>
          <a:p>
            <a:r>
              <a:rPr lang="en-US" baseline="0" dirty="0" smtClean="0">
                <a:solidFill>
                  <a:schemeClr val="tx1"/>
                </a:solidFill>
                <a:latin typeface="Times New Roman" panose="02020603050405020304" pitchFamily="18" charset="0"/>
                <a:cs typeface="Times New Roman" panose="02020603050405020304" pitchFamily="18" charset="0"/>
              </a:rPr>
              <a:t>Image </a:t>
            </a:r>
            <a:r>
              <a:rPr lang="en-US" baseline="0" dirty="0" smtClean="0">
                <a:solidFill>
                  <a:schemeClr val="tx1"/>
                </a:solidFill>
                <a:latin typeface="Times New Roman" panose="02020603050405020304" pitchFamily="18" charset="0"/>
                <a:cs typeface="Times New Roman" panose="02020603050405020304" pitchFamily="18" charset="0"/>
              </a:rPr>
              <a:t>credit: Martin Pate</a:t>
            </a:r>
          </a:p>
        </p:txBody>
      </p:sp>
      <p:sp>
        <p:nvSpPr>
          <p:cNvPr id="4" name="Slide Number Placeholder 3"/>
          <p:cNvSpPr>
            <a:spLocks noGrp="1"/>
          </p:cNvSpPr>
          <p:nvPr>
            <p:ph type="sldNum" sz="quarter" idx="10"/>
          </p:nvPr>
        </p:nvSpPr>
        <p:spPr/>
        <p:txBody>
          <a:bodyPr/>
          <a:lstStyle/>
          <a:p>
            <a:fld id="{5C83ABDD-839B-46D6-A477-2E83D97CD7E5}" type="slidenum">
              <a:rPr lang="en-US" smtClean="0"/>
              <a:t>22</a:t>
            </a:fld>
            <a:endParaRPr lang="en-US" dirty="0"/>
          </a:p>
        </p:txBody>
      </p:sp>
    </p:spTree>
    <p:extLst>
      <p:ext uri="{BB962C8B-B14F-4D97-AF65-F5344CB8AC3E}">
        <p14:creationId xmlns:p14="http://schemas.microsoft.com/office/powerpoint/2010/main" val="6172775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solidFill>
                <a:latin typeface="Times New Roman" panose="02020603050405020304" pitchFamily="18" charset="0"/>
                <a:cs typeface="Times New Roman" panose="02020603050405020304" pitchFamily="18" charset="0"/>
              </a:rPr>
              <a:t>Woodland Period – Personal Items</a:t>
            </a:r>
          </a:p>
          <a:p>
            <a:endParaRPr lang="en-US" dirty="0" smtClean="0">
              <a:solidFill>
                <a:schemeClr val="tx1"/>
              </a:solidFill>
              <a:latin typeface="Times New Roman" panose="02020603050405020304" pitchFamily="18" charset="0"/>
              <a:cs typeface="Times New Roman" panose="02020603050405020304" pitchFamily="18" charset="0"/>
            </a:endParaRPr>
          </a:p>
          <a:p>
            <a:r>
              <a:rPr lang="en-US" baseline="0" dirty="0" smtClean="0">
                <a:solidFill>
                  <a:schemeClr val="tx1"/>
                </a:solidFill>
                <a:latin typeface="Times New Roman" panose="02020603050405020304" pitchFamily="18" charset="0"/>
                <a:cs typeface="Times New Roman" panose="02020603050405020304" pitchFamily="18" charset="0"/>
              </a:rPr>
              <a:t>Woodland people used jewelry and other items to show status. Artifacts such as beads made of stone or copper, ceramic pipes and shell pendants were buried with some people. The artifacts show that these individuals were important people in the community.</a:t>
            </a:r>
          </a:p>
          <a:p>
            <a:endParaRPr lang="en-US" baseline="0" dirty="0" smtClean="0">
              <a:solidFill>
                <a:schemeClr val="tx1"/>
              </a:solidFill>
              <a:latin typeface="Times New Roman" panose="02020603050405020304" pitchFamily="18" charset="0"/>
              <a:cs typeface="Times New Roman" panose="02020603050405020304" pitchFamily="18" charset="0"/>
            </a:endParaRPr>
          </a:p>
          <a:p>
            <a:endParaRPr lang="en-US" baseline="0" dirty="0" smtClean="0">
              <a:solidFill>
                <a:schemeClr val="tx1"/>
              </a:solidFill>
              <a:latin typeface="Times New Roman" panose="02020603050405020304" pitchFamily="18" charset="0"/>
              <a:cs typeface="Times New Roman" panose="02020603050405020304" pitchFamily="18" charset="0"/>
            </a:endParaRPr>
          </a:p>
          <a:p>
            <a:endParaRPr lang="en-US" baseline="0" dirty="0" smtClean="0">
              <a:solidFill>
                <a:schemeClr val="tx1"/>
              </a:solidFill>
              <a:latin typeface="Times New Roman" panose="02020603050405020304" pitchFamily="18" charset="0"/>
              <a:cs typeface="Times New Roman" panose="02020603050405020304" pitchFamily="18" charset="0"/>
            </a:endParaRPr>
          </a:p>
          <a:p>
            <a:r>
              <a:rPr lang="en-US" baseline="0" dirty="0" smtClean="0">
                <a:solidFill>
                  <a:schemeClr val="tx1"/>
                </a:solidFill>
                <a:latin typeface="Times New Roman" panose="02020603050405020304" pitchFamily="18" charset="0"/>
                <a:cs typeface="Times New Roman" panose="02020603050405020304" pitchFamily="18" charset="0"/>
              </a:rPr>
              <a:t>Image </a:t>
            </a:r>
            <a:r>
              <a:rPr lang="en-US" baseline="0" dirty="0" smtClean="0">
                <a:solidFill>
                  <a:schemeClr val="tx1"/>
                </a:solidFill>
                <a:latin typeface="Times New Roman" panose="02020603050405020304" pitchFamily="18" charset="0"/>
                <a:cs typeface="Times New Roman" panose="02020603050405020304" pitchFamily="18" charset="0"/>
              </a:rPr>
              <a:t>credit: Kevin Duffy</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C83ABDD-839B-46D6-A477-2E83D97CD7E5}" type="slidenum">
              <a:rPr lang="en-US" smtClean="0"/>
              <a:t>23</a:t>
            </a:fld>
            <a:endParaRPr lang="en-US" dirty="0"/>
          </a:p>
        </p:txBody>
      </p:sp>
    </p:spTree>
    <p:extLst>
      <p:ext uri="{BB962C8B-B14F-4D97-AF65-F5344CB8AC3E}">
        <p14:creationId xmlns:p14="http://schemas.microsoft.com/office/powerpoint/2010/main" val="6172775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solidFill>
                <a:latin typeface="Times New Roman" panose="02020603050405020304" pitchFamily="18" charset="0"/>
                <a:cs typeface="Times New Roman" panose="02020603050405020304" pitchFamily="18" charset="0"/>
              </a:rPr>
              <a:t>Woodland Period – Archaeological Site</a:t>
            </a:r>
          </a:p>
          <a:p>
            <a:endParaRPr lang="en-US" dirty="0" smtClean="0">
              <a:solidFill>
                <a:schemeClr val="tx1"/>
              </a:solidFill>
              <a:latin typeface="Times New Roman" panose="02020603050405020304" pitchFamily="18" charset="0"/>
              <a:cs typeface="Times New Roman" panose="02020603050405020304" pitchFamily="18" charset="0"/>
            </a:endParaRPr>
          </a:p>
          <a:p>
            <a:r>
              <a:rPr lang="en-US" baseline="0" dirty="0" smtClean="0">
                <a:solidFill>
                  <a:schemeClr val="tx1"/>
                </a:solidFill>
                <a:latin typeface="Times New Roman" panose="02020603050405020304" pitchFamily="18" charset="0"/>
                <a:cs typeface="Times New Roman" panose="02020603050405020304" pitchFamily="18" charset="0"/>
              </a:rPr>
              <a:t>Here is a map showing a Woodland Period site in Louisiana. This is the Tchefuncte site in St. Tammany Parish. It is located just north of New Orleans, on the northeastern shore of Lake Pontchartrain.</a:t>
            </a:r>
          </a:p>
          <a:p>
            <a:endParaRPr lang="en-US" baseline="0" dirty="0" smtClean="0">
              <a:solidFill>
                <a:schemeClr val="tx1"/>
              </a:solidFill>
              <a:latin typeface="Times New Roman" panose="02020603050405020304" pitchFamily="18" charset="0"/>
              <a:cs typeface="Times New Roman" panose="02020603050405020304" pitchFamily="18" charset="0"/>
            </a:endParaRPr>
          </a:p>
          <a:p>
            <a:endParaRPr lang="en-US" baseline="0" dirty="0" smtClean="0">
              <a:solidFill>
                <a:schemeClr val="tx1"/>
              </a:solidFill>
              <a:latin typeface="Times New Roman" panose="02020603050405020304" pitchFamily="18" charset="0"/>
              <a:cs typeface="Times New Roman" panose="02020603050405020304" pitchFamily="18" charset="0"/>
            </a:endParaRPr>
          </a:p>
          <a:p>
            <a:endParaRPr lang="en-US" baseline="0" dirty="0" smtClean="0">
              <a:solidFill>
                <a:schemeClr val="tx1"/>
              </a:solidFill>
              <a:latin typeface="Times New Roman" panose="02020603050405020304" pitchFamily="18" charset="0"/>
              <a:cs typeface="Times New Roman" panose="02020603050405020304" pitchFamily="18" charset="0"/>
            </a:endParaRPr>
          </a:p>
          <a:p>
            <a:r>
              <a:rPr lang="en-US" baseline="0" dirty="0" smtClean="0">
                <a:solidFill>
                  <a:schemeClr val="tx1"/>
                </a:solidFill>
                <a:latin typeface="Times New Roman" panose="02020603050405020304" pitchFamily="18" charset="0"/>
                <a:cs typeface="Times New Roman" panose="02020603050405020304" pitchFamily="18" charset="0"/>
              </a:rPr>
              <a:t>Image </a:t>
            </a:r>
            <a:r>
              <a:rPr lang="en-US" baseline="0" dirty="0" smtClean="0">
                <a:solidFill>
                  <a:schemeClr val="tx1"/>
                </a:solidFill>
                <a:latin typeface="Times New Roman" panose="02020603050405020304" pitchFamily="18" charset="0"/>
                <a:cs typeface="Times New Roman" panose="02020603050405020304" pitchFamily="18" charset="0"/>
              </a:rPr>
              <a:t>credit: Louisiana Division of Archaeology</a:t>
            </a:r>
          </a:p>
        </p:txBody>
      </p:sp>
      <p:sp>
        <p:nvSpPr>
          <p:cNvPr id="4" name="Slide Number Placeholder 3"/>
          <p:cNvSpPr>
            <a:spLocks noGrp="1"/>
          </p:cNvSpPr>
          <p:nvPr>
            <p:ph type="sldNum" sz="quarter" idx="10"/>
          </p:nvPr>
        </p:nvSpPr>
        <p:spPr/>
        <p:txBody>
          <a:bodyPr/>
          <a:lstStyle/>
          <a:p>
            <a:fld id="{5C83ABDD-839B-46D6-A477-2E83D97CD7E5}" type="slidenum">
              <a:rPr lang="en-US" smtClean="0"/>
              <a:t>24</a:t>
            </a:fld>
            <a:endParaRPr lang="en-US" dirty="0"/>
          </a:p>
        </p:txBody>
      </p:sp>
    </p:spTree>
    <p:extLst>
      <p:ext uri="{BB962C8B-B14F-4D97-AF65-F5344CB8AC3E}">
        <p14:creationId xmlns:p14="http://schemas.microsoft.com/office/powerpoint/2010/main" val="6172775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Woodland Period – Archaeological Site</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Tchefuncte site is located on the bank of a bayou. People began living at the site around 600 B.C. and used it over a period of 400 </a:t>
            </a:r>
            <a:r>
              <a:rPr lang="en-US" dirty="0" smtClean="0">
                <a:latin typeface="Times New Roman" panose="02020603050405020304" pitchFamily="18" charset="0"/>
                <a:cs typeface="Times New Roman" panose="02020603050405020304" pitchFamily="18" charset="0"/>
              </a:rPr>
              <a:t>years. The </a:t>
            </a:r>
            <a:r>
              <a:rPr lang="en-US" dirty="0">
                <a:latin typeface="Times New Roman" panose="02020603050405020304" pitchFamily="18" charset="0"/>
                <a:cs typeface="Times New Roman" panose="02020603050405020304" pitchFamily="18" charset="0"/>
              </a:rPr>
              <a:t>site was excavated during the 1930s and early 1940s. This was at the end of the Great Depression when many people were out of work.  President Roosevelt developed the New Deal to put people back to work, including excavating archaeological </a:t>
            </a:r>
            <a:r>
              <a:rPr lang="en-US" dirty="0" smtClean="0">
                <a:latin typeface="Times New Roman" panose="02020603050405020304" pitchFamily="18" charset="0"/>
                <a:cs typeface="Times New Roman" panose="02020603050405020304" pitchFamily="18" charset="0"/>
              </a:rPr>
              <a:t>sites. Two </a:t>
            </a:r>
            <a:r>
              <a:rPr lang="en-US" dirty="0">
                <a:latin typeface="Times New Roman" panose="02020603050405020304" pitchFamily="18" charset="0"/>
                <a:cs typeface="Times New Roman" panose="02020603050405020304" pitchFamily="18" charset="0"/>
              </a:rPr>
              <a:t>projects were at the Tchefuncte site.</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excavations at the site found two activity areas where people made and used stone and bone tools. One activity involved grinding up certain stones to make red and yellow powder. The powder may have been used to decorate pots, for use in ceremonies, or for personal decoration. People buried their dead along the back side of the village area.</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If you’d like to know more about the Tchefuncte site you can visit the Interactive Exhibit at Louisiana Division of Archaeology </a:t>
            </a:r>
            <a:r>
              <a:rPr lang="en-US" u="sng" dirty="0">
                <a:latin typeface="Times New Roman" panose="02020603050405020304" pitchFamily="18" charset="0"/>
                <a:cs typeface="Times New Roman" panose="02020603050405020304" pitchFamily="18" charset="0"/>
                <a:hlinkClick r:id="rId3"/>
              </a:rPr>
              <a:t>http://www.crt.la.gov/archaeology</a:t>
            </a:r>
            <a:r>
              <a:rPr lang="en-US" dirty="0">
                <a:latin typeface="Times New Roman" panose="02020603050405020304" pitchFamily="18" charset="0"/>
                <a:cs typeface="Times New Roman" panose="02020603050405020304" pitchFamily="18" charset="0"/>
              </a:rPr>
              <a:t> (select </a:t>
            </a:r>
            <a:r>
              <a:rPr lang="en-US" b="1" dirty="0">
                <a:latin typeface="Times New Roman" panose="02020603050405020304" pitchFamily="18" charset="0"/>
                <a:cs typeface="Times New Roman" panose="02020603050405020304" pitchFamily="18" charset="0"/>
              </a:rPr>
              <a:t>Discover Archaeology</a:t>
            </a:r>
            <a:r>
              <a:rPr lang="en-US" dirty="0">
                <a:latin typeface="Times New Roman" panose="02020603050405020304" pitchFamily="18" charset="0"/>
                <a:cs typeface="Times New Roman" panose="02020603050405020304" pitchFamily="18" charset="0"/>
              </a:rPr>
              <a:t>). </a:t>
            </a: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Image </a:t>
            </a:r>
            <a:r>
              <a:rPr lang="en-US" dirty="0">
                <a:latin typeface="Times New Roman" panose="02020603050405020304" pitchFamily="18" charset="0"/>
                <a:cs typeface="Times New Roman" panose="02020603050405020304" pitchFamily="18" charset="0"/>
              </a:rPr>
              <a:t>credit: Jack </a:t>
            </a:r>
            <a:r>
              <a:rPr lang="en-US" dirty="0" err="1">
                <a:latin typeface="Times New Roman" panose="02020603050405020304" pitchFamily="18" charset="0"/>
                <a:cs typeface="Times New Roman" panose="02020603050405020304" pitchFamily="18" charset="0"/>
              </a:rPr>
              <a:t>McLehany</a:t>
            </a:r>
            <a:r>
              <a:rPr lang="en-US" dirty="0">
                <a:latin typeface="Times New Roman" panose="02020603050405020304" pitchFamily="18" charset="0"/>
                <a:cs typeface="Times New Roman" panose="02020603050405020304" pitchFamily="18" charset="0"/>
              </a:rPr>
              <a:t>, Courtesy of Guaranty Corporation</a:t>
            </a:r>
          </a:p>
        </p:txBody>
      </p:sp>
      <p:sp>
        <p:nvSpPr>
          <p:cNvPr id="4" name="Slide Number Placeholder 3"/>
          <p:cNvSpPr>
            <a:spLocks noGrp="1"/>
          </p:cNvSpPr>
          <p:nvPr>
            <p:ph type="sldNum" sz="quarter" idx="10"/>
          </p:nvPr>
        </p:nvSpPr>
        <p:spPr/>
        <p:txBody>
          <a:bodyPr/>
          <a:lstStyle/>
          <a:p>
            <a:fld id="{5C83ABDD-839B-46D6-A477-2E83D97CD7E5}" type="slidenum">
              <a:rPr lang="en-US" smtClean="0"/>
              <a:t>25</a:t>
            </a:fld>
            <a:endParaRPr lang="en-US" dirty="0"/>
          </a:p>
        </p:txBody>
      </p:sp>
    </p:spTree>
    <p:extLst>
      <p:ext uri="{BB962C8B-B14F-4D97-AF65-F5344CB8AC3E}">
        <p14:creationId xmlns:p14="http://schemas.microsoft.com/office/powerpoint/2010/main" val="6172775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solidFill>
                <a:latin typeface="Times New Roman" panose="02020603050405020304" pitchFamily="18" charset="0"/>
                <a:cs typeface="Times New Roman" panose="02020603050405020304" pitchFamily="18" charset="0"/>
              </a:rPr>
              <a:t>Mississippi Period – Climate and Landscape</a:t>
            </a:r>
          </a:p>
          <a:p>
            <a:endParaRPr lang="en-US" dirty="0" smtClean="0">
              <a:solidFill>
                <a:schemeClr val="tx1"/>
              </a:solidFill>
              <a:latin typeface="Times New Roman" panose="02020603050405020304" pitchFamily="18" charset="0"/>
              <a:cs typeface="Times New Roman" panose="02020603050405020304" pitchFamily="18" charset="0"/>
            </a:endParaRPr>
          </a:p>
          <a:p>
            <a:pPr defTabSz="931580">
              <a:defRPr/>
            </a:pPr>
            <a:r>
              <a:rPr lang="en-US" baseline="0" dirty="0" smtClean="0">
                <a:solidFill>
                  <a:schemeClr val="tx1"/>
                </a:solidFill>
                <a:latin typeface="Times New Roman" panose="02020603050405020304" pitchFamily="18" charset="0"/>
                <a:cs typeface="Times New Roman" panose="02020603050405020304" pitchFamily="18" charset="0"/>
              </a:rPr>
              <a:t>The Mississippi Period is also known as the Late Neo-Indian Period. Climate and sea level during this period was just as it is today. Many different Indian groups lived in Louisiana at this time. They traded together, but spoke their own languages and had many different customs. The arrival of Europeans ended this period.</a:t>
            </a:r>
          </a:p>
          <a:p>
            <a:pPr defTabSz="931580">
              <a:defRPr/>
            </a:pPr>
            <a:endParaRPr lang="en-US" baseline="0" dirty="0" smtClean="0">
              <a:solidFill>
                <a:schemeClr val="tx1"/>
              </a:solidFill>
              <a:latin typeface="Times New Roman" panose="02020603050405020304" pitchFamily="18" charset="0"/>
              <a:cs typeface="Times New Roman" panose="02020603050405020304" pitchFamily="18" charset="0"/>
            </a:endParaRPr>
          </a:p>
          <a:p>
            <a:pPr defTabSz="931580">
              <a:defRPr/>
            </a:pPr>
            <a:endParaRPr lang="en-US" baseline="0" dirty="0" smtClean="0">
              <a:solidFill>
                <a:schemeClr val="tx1"/>
              </a:solidFill>
              <a:latin typeface="Times New Roman" panose="02020603050405020304" pitchFamily="18" charset="0"/>
              <a:cs typeface="Times New Roman" panose="02020603050405020304" pitchFamily="18" charset="0"/>
            </a:endParaRPr>
          </a:p>
          <a:p>
            <a:pPr defTabSz="931580">
              <a:defRPr/>
            </a:pPr>
            <a:endParaRPr lang="en-US" baseline="0" dirty="0" smtClean="0">
              <a:solidFill>
                <a:schemeClr val="tx1"/>
              </a:solidFill>
              <a:latin typeface="Times New Roman" panose="02020603050405020304" pitchFamily="18" charset="0"/>
              <a:cs typeface="Times New Roman" panose="02020603050405020304" pitchFamily="18" charset="0"/>
            </a:endParaRPr>
          </a:p>
          <a:p>
            <a:pPr defTabSz="931580">
              <a:defRPr/>
            </a:pPr>
            <a:r>
              <a:rPr lang="en-US" baseline="0" dirty="0" smtClean="0">
                <a:solidFill>
                  <a:schemeClr val="tx1"/>
                </a:solidFill>
                <a:latin typeface="Times New Roman" panose="02020603050405020304" pitchFamily="18" charset="0"/>
                <a:cs typeface="Times New Roman" panose="02020603050405020304" pitchFamily="18" charset="0"/>
              </a:rPr>
              <a:t>Image </a:t>
            </a:r>
            <a:r>
              <a:rPr lang="en-US" baseline="0" dirty="0" smtClean="0">
                <a:solidFill>
                  <a:schemeClr val="tx1"/>
                </a:solidFill>
                <a:latin typeface="Times New Roman" panose="02020603050405020304" pitchFamily="18" charset="0"/>
                <a:cs typeface="Times New Roman" panose="02020603050405020304" pitchFamily="18" charset="0"/>
              </a:rPr>
              <a:t>credit: Phyllis Lear</a:t>
            </a:r>
          </a:p>
        </p:txBody>
      </p:sp>
      <p:sp>
        <p:nvSpPr>
          <p:cNvPr id="4" name="Slide Number Placeholder 3"/>
          <p:cNvSpPr>
            <a:spLocks noGrp="1"/>
          </p:cNvSpPr>
          <p:nvPr>
            <p:ph type="sldNum" sz="quarter" idx="10"/>
          </p:nvPr>
        </p:nvSpPr>
        <p:spPr/>
        <p:txBody>
          <a:bodyPr/>
          <a:lstStyle/>
          <a:p>
            <a:fld id="{5C83ABDD-839B-46D6-A477-2E83D97CD7E5}" type="slidenum">
              <a:rPr lang="en-US" smtClean="0"/>
              <a:t>26</a:t>
            </a:fld>
            <a:endParaRPr lang="en-US" dirty="0"/>
          </a:p>
        </p:txBody>
      </p:sp>
    </p:spTree>
    <p:extLst>
      <p:ext uri="{BB962C8B-B14F-4D97-AF65-F5344CB8AC3E}">
        <p14:creationId xmlns:p14="http://schemas.microsoft.com/office/powerpoint/2010/main" val="6172775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solidFill>
                <a:latin typeface="Times New Roman" panose="02020603050405020304" pitchFamily="18" charset="0"/>
                <a:cs typeface="Times New Roman" panose="02020603050405020304" pitchFamily="18" charset="0"/>
              </a:rPr>
              <a:t>Mississippi Period – Food</a:t>
            </a:r>
          </a:p>
          <a:p>
            <a:endParaRPr lang="en-US" dirty="0" smtClean="0">
              <a:solidFill>
                <a:schemeClr val="tx1"/>
              </a:solidFill>
              <a:latin typeface="Times New Roman" panose="02020603050405020304" pitchFamily="18" charset="0"/>
              <a:cs typeface="Times New Roman" panose="02020603050405020304" pitchFamily="18" charset="0"/>
            </a:endParaRPr>
          </a:p>
          <a:p>
            <a:pPr defTabSz="931580">
              <a:defRPr/>
            </a:pPr>
            <a:r>
              <a:rPr lang="en-US" baseline="0" dirty="0" smtClean="0">
                <a:solidFill>
                  <a:schemeClr val="tx1"/>
                </a:solidFill>
                <a:latin typeface="Times New Roman" panose="02020603050405020304" pitchFamily="18" charset="0"/>
                <a:cs typeface="Times New Roman" panose="02020603050405020304" pitchFamily="18" charset="0"/>
              </a:rPr>
              <a:t>Hunting, fishing and collecting shellfish and wild plants provided much of the food. A very important change during this time is that some people in Louisiana began raising garden plants like corn, squash and beans. Indians continued to use pottery for cooking and eating during this time.</a:t>
            </a:r>
          </a:p>
          <a:p>
            <a:pPr defTabSz="931580">
              <a:defRPr/>
            </a:pPr>
            <a:endParaRPr lang="en-US" baseline="0" dirty="0" smtClean="0">
              <a:solidFill>
                <a:schemeClr val="tx1"/>
              </a:solidFill>
              <a:latin typeface="Times New Roman" panose="02020603050405020304" pitchFamily="18" charset="0"/>
              <a:cs typeface="Times New Roman" panose="02020603050405020304" pitchFamily="18" charset="0"/>
            </a:endParaRPr>
          </a:p>
          <a:p>
            <a:pPr defTabSz="931580">
              <a:defRPr/>
            </a:pPr>
            <a:endParaRPr lang="en-US" baseline="0" dirty="0" smtClean="0">
              <a:solidFill>
                <a:schemeClr val="tx1"/>
              </a:solidFill>
              <a:latin typeface="Times New Roman" panose="02020603050405020304" pitchFamily="18" charset="0"/>
              <a:cs typeface="Times New Roman" panose="02020603050405020304" pitchFamily="18" charset="0"/>
            </a:endParaRPr>
          </a:p>
          <a:p>
            <a:pPr defTabSz="931580">
              <a:defRPr/>
            </a:pPr>
            <a:endParaRPr lang="en-US" baseline="0" dirty="0" smtClean="0">
              <a:solidFill>
                <a:schemeClr val="tx1"/>
              </a:solidFill>
              <a:latin typeface="Times New Roman" panose="02020603050405020304" pitchFamily="18" charset="0"/>
              <a:cs typeface="Times New Roman" panose="02020603050405020304" pitchFamily="18" charset="0"/>
            </a:endParaRPr>
          </a:p>
          <a:p>
            <a:pPr defTabSz="931580">
              <a:defRPr/>
            </a:pPr>
            <a:r>
              <a:rPr lang="en-US" baseline="0" dirty="0" smtClean="0">
                <a:solidFill>
                  <a:schemeClr val="tx1"/>
                </a:solidFill>
                <a:latin typeface="Times New Roman" panose="02020603050405020304" pitchFamily="18" charset="0"/>
                <a:cs typeface="Times New Roman" panose="02020603050405020304" pitchFamily="18" charset="0"/>
              </a:rPr>
              <a:t>Image </a:t>
            </a:r>
            <a:r>
              <a:rPr lang="en-US" baseline="0" dirty="0" smtClean="0">
                <a:solidFill>
                  <a:schemeClr val="tx1"/>
                </a:solidFill>
                <a:latin typeface="Times New Roman" panose="02020603050405020304" pitchFamily="18" charset="0"/>
                <a:cs typeface="Times New Roman" panose="02020603050405020304" pitchFamily="18" charset="0"/>
              </a:rPr>
              <a:t>credit: Phyllis Lear</a:t>
            </a:r>
          </a:p>
        </p:txBody>
      </p:sp>
      <p:sp>
        <p:nvSpPr>
          <p:cNvPr id="4" name="Slide Number Placeholder 3"/>
          <p:cNvSpPr>
            <a:spLocks noGrp="1"/>
          </p:cNvSpPr>
          <p:nvPr>
            <p:ph type="sldNum" sz="quarter" idx="10"/>
          </p:nvPr>
        </p:nvSpPr>
        <p:spPr/>
        <p:txBody>
          <a:bodyPr/>
          <a:lstStyle/>
          <a:p>
            <a:fld id="{5C83ABDD-839B-46D6-A477-2E83D97CD7E5}" type="slidenum">
              <a:rPr lang="en-US" smtClean="0"/>
              <a:t>27</a:t>
            </a:fld>
            <a:endParaRPr lang="en-US" dirty="0"/>
          </a:p>
        </p:txBody>
      </p:sp>
    </p:spTree>
    <p:extLst>
      <p:ext uri="{BB962C8B-B14F-4D97-AF65-F5344CB8AC3E}">
        <p14:creationId xmlns:p14="http://schemas.microsoft.com/office/powerpoint/2010/main" val="6172775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solidFill>
                <a:latin typeface="Times New Roman" panose="02020603050405020304" pitchFamily="18" charset="0"/>
                <a:cs typeface="Times New Roman" panose="02020603050405020304" pitchFamily="18" charset="0"/>
              </a:rPr>
              <a:t>Mississippi Period – Tools and Weapons</a:t>
            </a:r>
          </a:p>
          <a:p>
            <a:endParaRPr lang="en-US" dirty="0" smtClean="0">
              <a:solidFill>
                <a:schemeClr val="tx1"/>
              </a:solidFill>
              <a:latin typeface="Times New Roman" panose="02020603050405020304" pitchFamily="18" charset="0"/>
              <a:cs typeface="Times New Roman" panose="02020603050405020304" pitchFamily="18" charset="0"/>
            </a:endParaRPr>
          </a:p>
          <a:p>
            <a:pPr defTabSz="931580">
              <a:defRPr/>
            </a:pPr>
            <a:r>
              <a:rPr lang="en-US" baseline="0" dirty="0" smtClean="0">
                <a:solidFill>
                  <a:schemeClr val="tx1"/>
                </a:solidFill>
                <a:latin typeface="Times New Roman" panose="02020603050405020304" pitchFamily="18" charset="0"/>
                <a:cs typeface="Times New Roman" panose="02020603050405020304" pitchFamily="18" charset="0"/>
              </a:rPr>
              <a:t>Bows and arrows were still important weapons during the Mississippi Period. Most points and tools were still made of stone. Mississippi Indians made stone tools for cutting, scraping, chopping and grinding. They also made points and tools from wood, shell and bone.</a:t>
            </a:r>
          </a:p>
          <a:p>
            <a:pPr defTabSz="931580">
              <a:defRPr/>
            </a:pPr>
            <a:endParaRPr lang="en-US" baseline="0" dirty="0" smtClean="0">
              <a:solidFill>
                <a:schemeClr val="tx1"/>
              </a:solidFill>
              <a:latin typeface="Times New Roman" panose="02020603050405020304" pitchFamily="18" charset="0"/>
              <a:cs typeface="Times New Roman" panose="02020603050405020304" pitchFamily="18" charset="0"/>
            </a:endParaRPr>
          </a:p>
          <a:p>
            <a:pPr defTabSz="931580">
              <a:defRPr/>
            </a:pPr>
            <a:endParaRPr lang="en-US" baseline="0" dirty="0" smtClean="0">
              <a:solidFill>
                <a:schemeClr val="tx1"/>
              </a:solidFill>
              <a:latin typeface="Times New Roman" panose="02020603050405020304" pitchFamily="18" charset="0"/>
              <a:cs typeface="Times New Roman" panose="02020603050405020304" pitchFamily="18" charset="0"/>
            </a:endParaRPr>
          </a:p>
          <a:p>
            <a:pPr defTabSz="931580">
              <a:defRPr/>
            </a:pPr>
            <a:endParaRPr lang="en-US" baseline="0" dirty="0" smtClean="0">
              <a:solidFill>
                <a:schemeClr val="tx1"/>
              </a:solidFill>
              <a:latin typeface="Times New Roman" panose="02020603050405020304" pitchFamily="18" charset="0"/>
              <a:cs typeface="Times New Roman" panose="02020603050405020304" pitchFamily="18" charset="0"/>
            </a:endParaRPr>
          </a:p>
          <a:p>
            <a:pPr defTabSz="931580">
              <a:defRPr/>
            </a:pPr>
            <a:r>
              <a:rPr lang="en-US" baseline="0" dirty="0" smtClean="0">
                <a:solidFill>
                  <a:schemeClr val="tx1"/>
                </a:solidFill>
                <a:latin typeface="Times New Roman" panose="02020603050405020304" pitchFamily="18" charset="0"/>
                <a:cs typeface="Times New Roman" panose="02020603050405020304" pitchFamily="18" charset="0"/>
              </a:rPr>
              <a:t>Image credits:</a:t>
            </a:r>
            <a:endParaRPr lang="en-US" baseline="0" dirty="0" smtClean="0">
              <a:solidFill>
                <a:schemeClr val="tx1"/>
              </a:solidFill>
              <a:latin typeface="Times New Roman" panose="02020603050405020304" pitchFamily="18" charset="0"/>
              <a:cs typeface="Times New Roman" panose="02020603050405020304" pitchFamily="18" charset="0"/>
            </a:endParaRPr>
          </a:p>
          <a:p>
            <a:pPr defTabSz="931580">
              <a:defRPr/>
            </a:pPr>
            <a:r>
              <a:rPr lang="en-US" baseline="0" dirty="0" smtClean="0">
                <a:solidFill>
                  <a:schemeClr val="tx1"/>
                </a:solidFill>
                <a:latin typeface="Times New Roman" panose="02020603050405020304" pitchFamily="18" charset="0"/>
                <a:cs typeface="Times New Roman" panose="02020603050405020304" pitchFamily="18" charset="0"/>
              </a:rPr>
              <a:t>Stone points – David Griffing</a:t>
            </a:r>
          </a:p>
          <a:p>
            <a:pPr defTabSz="931580">
              <a:defRPr/>
            </a:pPr>
            <a:r>
              <a:rPr lang="en-US" baseline="0" dirty="0" smtClean="0">
                <a:solidFill>
                  <a:schemeClr val="tx1"/>
                </a:solidFill>
                <a:latin typeface="Times New Roman" panose="02020603050405020304" pitchFamily="18" charset="0"/>
                <a:cs typeface="Times New Roman" panose="02020603050405020304" pitchFamily="18" charset="0"/>
              </a:rPr>
              <a:t>Stone points, celt and grinding stone – Phyllis Lear</a:t>
            </a:r>
          </a:p>
        </p:txBody>
      </p:sp>
      <p:sp>
        <p:nvSpPr>
          <p:cNvPr id="4" name="Slide Number Placeholder 3"/>
          <p:cNvSpPr>
            <a:spLocks noGrp="1"/>
          </p:cNvSpPr>
          <p:nvPr>
            <p:ph type="sldNum" sz="quarter" idx="10"/>
          </p:nvPr>
        </p:nvSpPr>
        <p:spPr/>
        <p:txBody>
          <a:bodyPr/>
          <a:lstStyle/>
          <a:p>
            <a:fld id="{5C83ABDD-839B-46D6-A477-2E83D97CD7E5}" type="slidenum">
              <a:rPr lang="en-US" smtClean="0"/>
              <a:t>28</a:t>
            </a:fld>
            <a:endParaRPr lang="en-US" dirty="0"/>
          </a:p>
        </p:txBody>
      </p:sp>
    </p:spTree>
    <p:extLst>
      <p:ext uri="{BB962C8B-B14F-4D97-AF65-F5344CB8AC3E}">
        <p14:creationId xmlns:p14="http://schemas.microsoft.com/office/powerpoint/2010/main" val="6172775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solidFill>
                <a:latin typeface="Times New Roman" panose="02020603050405020304" pitchFamily="18" charset="0"/>
                <a:cs typeface="Times New Roman" panose="02020603050405020304" pitchFamily="18" charset="0"/>
              </a:rPr>
              <a:t>Mississippi Period – People and Settlements</a:t>
            </a:r>
          </a:p>
          <a:p>
            <a:endParaRPr lang="en-US" dirty="0" smtClean="0">
              <a:solidFill>
                <a:schemeClr val="tx1"/>
              </a:solidFill>
              <a:latin typeface="Times New Roman" panose="02020603050405020304" pitchFamily="18" charset="0"/>
              <a:cs typeface="Times New Roman" panose="02020603050405020304" pitchFamily="18" charset="0"/>
            </a:endParaRPr>
          </a:p>
          <a:p>
            <a:r>
              <a:rPr lang="en-US" baseline="0" dirty="0" smtClean="0">
                <a:solidFill>
                  <a:schemeClr val="tx1"/>
                </a:solidFill>
                <a:latin typeface="Times New Roman" panose="02020603050405020304" pitchFamily="18" charset="0"/>
                <a:cs typeface="Times New Roman" panose="02020603050405020304" pitchFamily="18" charset="0"/>
              </a:rPr>
              <a:t>Populations continued to grow during this period. Villages were larger and were occupied for longer periods of time. Some villages extended for a mile or more along a river bank. Some sites had flat-topped mounds.  Important people may have lived on these mounds or conducted ceremonies on them. Mississippian people traded with other folks for stone, shell and other materials.</a:t>
            </a:r>
          </a:p>
          <a:p>
            <a:endParaRPr lang="en-US" baseline="0" dirty="0" smtClean="0">
              <a:solidFill>
                <a:schemeClr val="tx1"/>
              </a:solidFill>
              <a:latin typeface="Times New Roman" panose="02020603050405020304" pitchFamily="18" charset="0"/>
              <a:cs typeface="Times New Roman" panose="02020603050405020304" pitchFamily="18" charset="0"/>
            </a:endParaRPr>
          </a:p>
          <a:p>
            <a:endParaRPr lang="en-US" baseline="0" dirty="0" smtClean="0">
              <a:solidFill>
                <a:schemeClr val="tx1"/>
              </a:solidFill>
              <a:latin typeface="Times New Roman" panose="02020603050405020304" pitchFamily="18" charset="0"/>
              <a:cs typeface="Times New Roman" panose="02020603050405020304" pitchFamily="18" charset="0"/>
            </a:endParaRPr>
          </a:p>
          <a:p>
            <a:endParaRPr lang="en-US" baseline="0" dirty="0" smtClean="0">
              <a:solidFill>
                <a:schemeClr val="tx1"/>
              </a:solidFill>
              <a:latin typeface="Times New Roman" panose="02020603050405020304" pitchFamily="18" charset="0"/>
              <a:cs typeface="Times New Roman" panose="02020603050405020304" pitchFamily="18" charset="0"/>
            </a:endParaRPr>
          </a:p>
          <a:p>
            <a:r>
              <a:rPr lang="en-US" baseline="0" dirty="0" smtClean="0">
                <a:solidFill>
                  <a:schemeClr val="tx1"/>
                </a:solidFill>
                <a:latin typeface="Times New Roman" panose="02020603050405020304" pitchFamily="18" charset="0"/>
                <a:cs typeface="Times New Roman" panose="02020603050405020304" pitchFamily="18" charset="0"/>
              </a:rPr>
              <a:t>Image </a:t>
            </a:r>
            <a:r>
              <a:rPr lang="en-US" baseline="0" dirty="0" smtClean="0">
                <a:solidFill>
                  <a:schemeClr val="tx1"/>
                </a:solidFill>
                <a:latin typeface="Times New Roman" panose="02020603050405020304" pitchFamily="18" charset="0"/>
                <a:cs typeface="Times New Roman" panose="02020603050405020304" pitchFamily="18" charset="0"/>
              </a:rPr>
              <a:t>credit: Phyllis Lear</a:t>
            </a:r>
          </a:p>
        </p:txBody>
      </p:sp>
      <p:sp>
        <p:nvSpPr>
          <p:cNvPr id="4" name="Slide Number Placeholder 3"/>
          <p:cNvSpPr>
            <a:spLocks noGrp="1"/>
          </p:cNvSpPr>
          <p:nvPr>
            <p:ph type="sldNum" sz="quarter" idx="10"/>
          </p:nvPr>
        </p:nvSpPr>
        <p:spPr/>
        <p:txBody>
          <a:bodyPr/>
          <a:lstStyle/>
          <a:p>
            <a:fld id="{5C83ABDD-839B-46D6-A477-2E83D97CD7E5}" type="slidenum">
              <a:rPr lang="en-US" smtClean="0"/>
              <a:t>29</a:t>
            </a:fld>
            <a:endParaRPr lang="en-US" dirty="0"/>
          </a:p>
        </p:txBody>
      </p:sp>
    </p:spTree>
    <p:extLst>
      <p:ext uri="{BB962C8B-B14F-4D97-AF65-F5344CB8AC3E}">
        <p14:creationId xmlns:p14="http://schemas.microsoft.com/office/powerpoint/2010/main" val="617277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Prehistoric Louisiana</a:t>
            </a:r>
          </a:p>
          <a:p>
            <a:endParaRPr lang="en-US" dirty="0">
              <a:solidFill>
                <a:schemeClr val="tx1"/>
              </a:solidFill>
              <a:latin typeface="Times New Roman" panose="02020603050405020304" pitchFamily="18" charset="0"/>
              <a:cs typeface="Times New Roman" panose="02020603050405020304" pitchFamily="18" charset="0"/>
            </a:endParaRPr>
          </a:p>
          <a:p>
            <a:r>
              <a:rPr lang="en-US" dirty="0">
                <a:solidFill>
                  <a:schemeClr val="tx1"/>
                </a:solidFill>
                <a:latin typeface="Times New Roman" panose="02020603050405020304" pitchFamily="18" charset="0"/>
                <a:cs typeface="Times New Roman" panose="02020603050405020304" pitchFamily="18" charset="0"/>
              </a:rPr>
              <a:t>Archaeology is the study of people who lived in the past. Archaeologists study past people through the things they left behind or changes they made to the land. Artifacts are the things people leave behind. Artifacts give clues to where people lived, the tools and weapons they used, and what foods they ate. </a:t>
            </a:r>
            <a:r>
              <a:rPr lang="en-US" dirty="0" smtClean="0">
                <a:solidFill>
                  <a:schemeClr val="tx1"/>
                </a:solidFill>
                <a:latin typeface="Times New Roman" panose="02020603050405020304" pitchFamily="18" charset="0"/>
                <a:cs typeface="Times New Roman" panose="02020603050405020304" pitchFamily="18" charset="0"/>
              </a:rPr>
              <a:t>Artifacts can also tell us about interactions</a:t>
            </a:r>
            <a:r>
              <a:rPr lang="en-US" baseline="0" dirty="0" smtClean="0">
                <a:solidFill>
                  <a:schemeClr val="tx1"/>
                </a:solidFill>
                <a:latin typeface="Times New Roman" panose="02020603050405020304" pitchFamily="18" charset="0"/>
                <a:cs typeface="Times New Roman" panose="02020603050405020304" pitchFamily="18" charset="0"/>
              </a:rPr>
              <a:t> people had within their group as well as with other groups. </a:t>
            </a:r>
            <a:r>
              <a:rPr lang="en-US" dirty="0" smtClean="0">
                <a:solidFill>
                  <a:schemeClr val="tx1"/>
                </a:solidFill>
                <a:latin typeface="Times New Roman" panose="02020603050405020304" pitchFamily="18" charset="0"/>
                <a:cs typeface="Times New Roman" panose="02020603050405020304" pitchFamily="18" charset="0"/>
              </a:rPr>
              <a:t>People who lived in the past made changes to the land, such as building earth mounds</a:t>
            </a:r>
            <a:r>
              <a:rPr lang="en-US" baseline="0" dirty="0" smtClean="0">
                <a:solidFill>
                  <a:schemeClr val="tx1"/>
                </a:solidFill>
                <a:latin typeface="Times New Roman" panose="02020603050405020304" pitchFamily="18" charset="0"/>
                <a:cs typeface="Times New Roman" panose="02020603050405020304" pitchFamily="18" charset="0"/>
              </a:rPr>
              <a:t> or constructing homes. </a:t>
            </a:r>
            <a:r>
              <a:rPr lang="en-US" dirty="0" smtClean="0">
                <a:solidFill>
                  <a:schemeClr val="tx1"/>
                </a:solidFill>
                <a:latin typeface="Times New Roman" panose="02020603050405020304" pitchFamily="18" charset="0"/>
                <a:cs typeface="Times New Roman" panose="02020603050405020304" pitchFamily="18" charset="0"/>
              </a:rPr>
              <a:t>Archaeology </a:t>
            </a:r>
            <a:r>
              <a:rPr lang="en-US" dirty="0">
                <a:solidFill>
                  <a:schemeClr val="tx1"/>
                </a:solidFill>
                <a:latin typeface="Times New Roman" panose="02020603050405020304" pitchFamily="18" charset="0"/>
                <a:cs typeface="Times New Roman" panose="02020603050405020304" pitchFamily="18" charset="0"/>
              </a:rPr>
              <a:t>can </a:t>
            </a:r>
            <a:r>
              <a:rPr lang="en-US" dirty="0" smtClean="0">
                <a:solidFill>
                  <a:schemeClr val="tx1"/>
                </a:solidFill>
                <a:latin typeface="Times New Roman" panose="02020603050405020304" pitchFamily="18" charset="0"/>
                <a:cs typeface="Times New Roman" panose="02020603050405020304" pitchFamily="18" charset="0"/>
              </a:rPr>
              <a:t>tell </a:t>
            </a:r>
            <a:r>
              <a:rPr lang="en-US" dirty="0">
                <a:solidFill>
                  <a:schemeClr val="tx1"/>
                </a:solidFill>
                <a:latin typeface="Times New Roman" panose="02020603050405020304" pitchFamily="18" charset="0"/>
                <a:cs typeface="Times New Roman" panose="02020603050405020304" pitchFamily="18" charset="0"/>
              </a:rPr>
              <a:t>us about the kinds of </a:t>
            </a:r>
            <a:r>
              <a:rPr lang="en-US" dirty="0" smtClean="0">
                <a:solidFill>
                  <a:schemeClr val="tx1"/>
                </a:solidFill>
                <a:latin typeface="Times New Roman" panose="02020603050405020304" pitchFamily="18" charset="0"/>
                <a:cs typeface="Times New Roman" panose="02020603050405020304" pitchFamily="18" charset="0"/>
              </a:rPr>
              <a:t>homes people built</a:t>
            </a:r>
            <a:r>
              <a:rPr lang="en-US" baseline="0" dirty="0" smtClean="0">
                <a:solidFill>
                  <a:schemeClr val="tx1"/>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anose="02020603050405020304" pitchFamily="18" charset="0"/>
              <a:cs typeface="Times New Roman" panose="02020603050405020304" pitchFamily="18" charset="0"/>
            </a:endParaRPr>
          </a:p>
          <a:p>
            <a:endParaRPr lang="en-US" dirty="0">
              <a:solidFill>
                <a:schemeClr val="tx1"/>
              </a:solidFill>
              <a:latin typeface="Times New Roman" panose="02020603050405020304" pitchFamily="18" charset="0"/>
              <a:cs typeface="Times New Roman" panose="02020603050405020304" pitchFamily="18" charset="0"/>
            </a:endParaRPr>
          </a:p>
          <a:p>
            <a:pPr defTabSz="881261">
              <a:defRPr/>
            </a:pPr>
            <a:r>
              <a:rPr lang="en-US" dirty="0">
                <a:solidFill>
                  <a:schemeClr val="tx1"/>
                </a:solidFill>
                <a:latin typeface="Times New Roman" panose="02020603050405020304" pitchFamily="18" charset="0"/>
                <a:ea typeface="Calibri"/>
                <a:cs typeface="Times New Roman" panose="02020603050405020304" pitchFamily="18" charset="0"/>
              </a:rPr>
              <a:t>Archaeologists divide human history into two major </a:t>
            </a:r>
            <a:r>
              <a:rPr lang="en-US" dirty="0" smtClean="0">
                <a:solidFill>
                  <a:schemeClr val="tx1"/>
                </a:solidFill>
                <a:latin typeface="Times New Roman" panose="02020603050405020304" pitchFamily="18" charset="0"/>
                <a:ea typeface="Calibri"/>
                <a:cs typeface="Times New Roman" panose="02020603050405020304" pitchFamily="18" charset="0"/>
              </a:rPr>
              <a:t>periods, </a:t>
            </a:r>
            <a:r>
              <a:rPr lang="en-US" dirty="0">
                <a:solidFill>
                  <a:schemeClr val="tx1"/>
                </a:solidFill>
                <a:latin typeface="Times New Roman" panose="02020603050405020304" pitchFamily="18" charset="0"/>
                <a:ea typeface="Calibri"/>
                <a:cs typeface="Times New Roman" panose="02020603050405020304" pitchFamily="18" charset="0"/>
              </a:rPr>
              <a:t>prehistoric and historic. Whether a culture or time period had writing is what separates these two classifications. Prehistoric is before writing, and historic after writing.</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C83ABDD-839B-46D6-A477-2E83D97CD7E5}" type="slidenum">
              <a:rPr lang="en-US" smtClean="0"/>
              <a:t>3</a:t>
            </a:fld>
            <a:endParaRPr lang="en-US" dirty="0"/>
          </a:p>
        </p:txBody>
      </p:sp>
    </p:spTree>
    <p:extLst>
      <p:ext uri="{BB962C8B-B14F-4D97-AF65-F5344CB8AC3E}">
        <p14:creationId xmlns:p14="http://schemas.microsoft.com/office/powerpoint/2010/main" val="6172775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solidFill>
                <a:latin typeface="Times New Roman" panose="02020603050405020304" pitchFamily="18" charset="0"/>
                <a:cs typeface="Times New Roman" panose="02020603050405020304" pitchFamily="18" charset="0"/>
              </a:rPr>
              <a:t>Mississippi Period – Ceramics</a:t>
            </a:r>
          </a:p>
          <a:p>
            <a:endParaRPr lang="en-US" dirty="0" smtClean="0">
              <a:solidFill>
                <a:schemeClr val="tx1"/>
              </a:solidFill>
              <a:latin typeface="Times New Roman" panose="02020603050405020304" pitchFamily="18" charset="0"/>
              <a:cs typeface="Times New Roman" panose="02020603050405020304" pitchFamily="18" charset="0"/>
            </a:endParaRPr>
          </a:p>
          <a:p>
            <a:pPr defTabSz="881261"/>
            <a:r>
              <a:rPr lang="en-US" baseline="0" dirty="0" smtClean="0">
                <a:solidFill>
                  <a:schemeClr val="tx1"/>
                </a:solidFill>
                <a:latin typeface="Times New Roman" panose="02020603050405020304" pitchFamily="18" charset="0"/>
                <a:cs typeface="Times New Roman" panose="02020603050405020304" pitchFamily="18" charset="0"/>
              </a:rPr>
              <a:t>Ceramic pots were made in a wide variety of shapes and sizes. Many had beautiful designs drawn or scratched on the surface. These designs may have had religious or ceremonial meanings, or simply showed the skill of the artist.</a:t>
            </a:r>
          </a:p>
          <a:p>
            <a:pPr defTabSz="881261"/>
            <a:endParaRPr lang="en-US" baseline="0" dirty="0" smtClean="0">
              <a:solidFill>
                <a:schemeClr val="tx1"/>
              </a:solidFill>
              <a:latin typeface="Times New Roman" panose="02020603050405020304" pitchFamily="18" charset="0"/>
              <a:cs typeface="Times New Roman" panose="02020603050405020304" pitchFamily="18" charset="0"/>
            </a:endParaRPr>
          </a:p>
          <a:p>
            <a:pPr defTabSz="881261"/>
            <a:endParaRPr lang="en-US" baseline="0" dirty="0" smtClean="0">
              <a:solidFill>
                <a:schemeClr val="tx1"/>
              </a:solidFill>
              <a:latin typeface="Times New Roman" panose="02020603050405020304" pitchFamily="18" charset="0"/>
              <a:cs typeface="Times New Roman" panose="02020603050405020304" pitchFamily="18" charset="0"/>
            </a:endParaRPr>
          </a:p>
          <a:p>
            <a:pPr defTabSz="881261"/>
            <a:endParaRPr lang="en-US" baseline="0" dirty="0" smtClean="0">
              <a:solidFill>
                <a:schemeClr val="tx1"/>
              </a:solidFill>
              <a:latin typeface="Times New Roman" panose="02020603050405020304" pitchFamily="18" charset="0"/>
              <a:cs typeface="Times New Roman" panose="02020603050405020304" pitchFamily="18" charset="0"/>
            </a:endParaRPr>
          </a:p>
          <a:p>
            <a:pPr defTabSz="881261"/>
            <a:r>
              <a:rPr lang="en-US" baseline="0" dirty="0" smtClean="0">
                <a:solidFill>
                  <a:schemeClr val="tx1"/>
                </a:solidFill>
                <a:latin typeface="Times New Roman" panose="02020603050405020304" pitchFamily="18" charset="0"/>
                <a:cs typeface="Times New Roman" panose="02020603050405020304" pitchFamily="18" charset="0"/>
              </a:rPr>
              <a:t>Image credits: </a:t>
            </a:r>
            <a:r>
              <a:rPr lang="en-US" baseline="0" dirty="0" smtClean="0">
                <a:solidFill>
                  <a:schemeClr val="tx1"/>
                </a:solidFill>
                <a:latin typeface="Times New Roman" panose="02020603050405020304" pitchFamily="18" charset="0"/>
                <a:cs typeface="Times New Roman" panose="02020603050405020304" pitchFamily="18" charset="0"/>
              </a:rPr>
              <a:t>Jeff Girard (far left drawing) and Phyllis Lear (all others)</a:t>
            </a:r>
          </a:p>
        </p:txBody>
      </p:sp>
      <p:sp>
        <p:nvSpPr>
          <p:cNvPr id="4" name="Slide Number Placeholder 3"/>
          <p:cNvSpPr>
            <a:spLocks noGrp="1"/>
          </p:cNvSpPr>
          <p:nvPr>
            <p:ph type="sldNum" sz="quarter" idx="10"/>
          </p:nvPr>
        </p:nvSpPr>
        <p:spPr/>
        <p:txBody>
          <a:bodyPr/>
          <a:lstStyle/>
          <a:p>
            <a:fld id="{5C83ABDD-839B-46D6-A477-2E83D97CD7E5}" type="slidenum">
              <a:rPr lang="en-US" smtClean="0"/>
              <a:t>30</a:t>
            </a:fld>
            <a:endParaRPr lang="en-US" dirty="0"/>
          </a:p>
        </p:txBody>
      </p:sp>
    </p:spTree>
    <p:extLst>
      <p:ext uri="{BB962C8B-B14F-4D97-AF65-F5344CB8AC3E}">
        <p14:creationId xmlns:p14="http://schemas.microsoft.com/office/powerpoint/2010/main" val="6172775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solidFill>
                <a:latin typeface="Times New Roman" panose="02020603050405020304" pitchFamily="18" charset="0"/>
                <a:cs typeface="Times New Roman" panose="02020603050405020304" pitchFamily="18" charset="0"/>
              </a:rPr>
              <a:t>Mississippi Period – Ceremonial Items</a:t>
            </a:r>
          </a:p>
          <a:p>
            <a:endParaRPr lang="en-US" baseline="0" dirty="0" smtClean="0">
              <a:solidFill>
                <a:schemeClr val="tx1"/>
              </a:solidFill>
              <a:latin typeface="Times New Roman" panose="02020603050405020304" pitchFamily="18" charset="0"/>
              <a:cs typeface="Times New Roman" panose="02020603050405020304" pitchFamily="18" charset="0"/>
            </a:endParaRPr>
          </a:p>
          <a:p>
            <a:r>
              <a:rPr lang="en-US" baseline="0" dirty="0" smtClean="0">
                <a:solidFill>
                  <a:schemeClr val="tx1"/>
                </a:solidFill>
                <a:latin typeface="Times New Roman" panose="02020603050405020304" pitchFamily="18" charset="0"/>
                <a:cs typeface="Times New Roman" panose="02020603050405020304" pitchFamily="18" charset="0"/>
              </a:rPr>
              <a:t>Other artifacts were clearly made for ceremonial use. These include smoking pipes, carved shell cups, and effigies of animals and people.</a:t>
            </a:r>
          </a:p>
          <a:p>
            <a:endParaRPr lang="en-US" baseline="0" dirty="0" smtClean="0">
              <a:solidFill>
                <a:schemeClr val="tx1"/>
              </a:solidFill>
              <a:latin typeface="Times New Roman" panose="02020603050405020304" pitchFamily="18" charset="0"/>
              <a:cs typeface="Times New Roman" panose="02020603050405020304" pitchFamily="18" charset="0"/>
            </a:endParaRPr>
          </a:p>
          <a:p>
            <a:endParaRPr lang="en-US" baseline="0" dirty="0" smtClean="0">
              <a:solidFill>
                <a:schemeClr val="tx1"/>
              </a:solidFill>
              <a:latin typeface="Times New Roman" panose="02020603050405020304" pitchFamily="18" charset="0"/>
              <a:cs typeface="Times New Roman" panose="02020603050405020304" pitchFamily="18" charset="0"/>
            </a:endParaRPr>
          </a:p>
          <a:p>
            <a:endParaRPr lang="en-US" baseline="0" dirty="0" smtClean="0">
              <a:solidFill>
                <a:schemeClr val="tx1"/>
              </a:solidFill>
              <a:latin typeface="Times New Roman" panose="02020603050405020304" pitchFamily="18" charset="0"/>
              <a:cs typeface="Times New Roman" panose="02020603050405020304" pitchFamily="18" charset="0"/>
            </a:endParaRPr>
          </a:p>
          <a:p>
            <a:r>
              <a:rPr lang="en-US" baseline="0" dirty="0" smtClean="0">
                <a:solidFill>
                  <a:schemeClr val="tx1"/>
                </a:solidFill>
                <a:latin typeface="Times New Roman" panose="02020603050405020304" pitchFamily="18" charset="0"/>
                <a:cs typeface="Times New Roman" panose="02020603050405020304" pitchFamily="18" charset="0"/>
              </a:rPr>
              <a:t>Image </a:t>
            </a:r>
            <a:r>
              <a:rPr lang="en-US" baseline="0" dirty="0" smtClean="0">
                <a:solidFill>
                  <a:schemeClr val="tx1"/>
                </a:solidFill>
                <a:latin typeface="Times New Roman" panose="02020603050405020304" pitchFamily="18" charset="0"/>
                <a:cs typeface="Times New Roman" panose="02020603050405020304" pitchFamily="18" charset="0"/>
              </a:rPr>
              <a:t>credit: Phyllis Lear</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C83ABDD-839B-46D6-A477-2E83D97CD7E5}" type="slidenum">
              <a:rPr lang="en-US" smtClean="0"/>
              <a:t>31</a:t>
            </a:fld>
            <a:endParaRPr lang="en-US" dirty="0"/>
          </a:p>
        </p:txBody>
      </p:sp>
    </p:spTree>
    <p:extLst>
      <p:ext uri="{BB962C8B-B14F-4D97-AF65-F5344CB8AC3E}">
        <p14:creationId xmlns:p14="http://schemas.microsoft.com/office/powerpoint/2010/main" val="6172775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solidFill>
                <a:latin typeface="Times New Roman" panose="02020603050405020304" pitchFamily="18" charset="0"/>
                <a:cs typeface="Times New Roman" panose="02020603050405020304" pitchFamily="18" charset="0"/>
              </a:rPr>
              <a:t>Mississippi Period – Archaeological</a:t>
            </a:r>
            <a:r>
              <a:rPr lang="en-US" baseline="0" dirty="0" smtClean="0">
                <a:solidFill>
                  <a:schemeClr val="tx1"/>
                </a:solidFill>
                <a:latin typeface="Times New Roman" panose="02020603050405020304" pitchFamily="18" charset="0"/>
                <a:cs typeface="Times New Roman" panose="02020603050405020304" pitchFamily="18" charset="0"/>
              </a:rPr>
              <a:t> Sites</a:t>
            </a:r>
            <a:endParaRPr lang="en-US" dirty="0" smtClean="0">
              <a:solidFill>
                <a:schemeClr val="tx1"/>
              </a:solidFill>
              <a:latin typeface="Times New Roman" panose="02020603050405020304" pitchFamily="18" charset="0"/>
              <a:cs typeface="Times New Roman" panose="02020603050405020304" pitchFamily="18" charset="0"/>
            </a:endParaRPr>
          </a:p>
          <a:p>
            <a:endParaRPr lang="en-US" dirty="0" smtClean="0">
              <a:solidFill>
                <a:schemeClr val="tx1"/>
              </a:solidFill>
              <a:latin typeface="Times New Roman" panose="02020603050405020304" pitchFamily="18" charset="0"/>
              <a:cs typeface="Times New Roman" panose="02020603050405020304" pitchFamily="18" charset="0"/>
            </a:endParaRPr>
          </a:p>
          <a:p>
            <a:r>
              <a:rPr lang="en-US" baseline="0" dirty="0" smtClean="0">
                <a:solidFill>
                  <a:schemeClr val="tx1"/>
                </a:solidFill>
                <a:latin typeface="Times New Roman" panose="02020603050405020304" pitchFamily="18" charset="0"/>
                <a:cs typeface="Times New Roman" panose="02020603050405020304" pitchFamily="18" charset="0"/>
              </a:rPr>
              <a:t>Here is a map showing two Mississippi Period sites in Louisiana. These are the McLelland and Joe Clark sites in Bossier Parish. They are located just south of Shreveport</a:t>
            </a:r>
            <a:r>
              <a:rPr lang="en-US" baseline="0" dirty="0" smtClean="0">
                <a:solidFill>
                  <a:schemeClr val="tx1"/>
                </a:solidFill>
                <a:latin typeface="Times New Roman" panose="02020603050405020304" pitchFamily="18" charset="0"/>
                <a:cs typeface="Times New Roman" panose="02020603050405020304" pitchFamily="18" charset="0"/>
              </a:rPr>
              <a:t>.</a:t>
            </a:r>
          </a:p>
          <a:p>
            <a:endParaRPr lang="en-US" baseline="0" dirty="0" smtClean="0">
              <a:solidFill>
                <a:schemeClr val="tx1"/>
              </a:solidFill>
              <a:latin typeface="Times New Roman" panose="02020603050405020304" pitchFamily="18" charset="0"/>
              <a:cs typeface="Times New Roman" panose="02020603050405020304" pitchFamily="18" charset="0"/>
            </a:endParaRPr>
          </a:p>
          <a:p>
            <a:endParaRPr lang="en-US" baseline="0" dirty="0" smtClean="0">
              <a:solidFill>
                <a:schemeClr val="tx1"/>
              </a:solidFill>
              <a:latin typeface="Times New Roman" panose="02020603050405020304" pitchFamily="18" charset="0"/>
              <a:cs typeface="Times New Roman" panose="02020603050405020304" pitchFamily="18" charset="0"/>
            </a:endParaRPr>
          </a:p>
          <a:p>
            <a:endParaRPr lang="en-US" baseline="0" dirty="0" smtClean="0">
              <a:solidFill>
                <a:schemeClr val="tx1"/>
              </a:solidFill>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smtClean="0">
                <a:solidFill>
                  <a:schemeClr val="tx1"/>
                </a:solidFill>
                <a:latin typeface="Times New Roman" panose="02020603050405020304" pitchFamily="18" charset="0"/>
                <a:cs typeface="Times New Roman" panose="02020603050405020304" pitchFamily="18" charset="0"/>
              </a:rPr>
              <a:t>Image credit: Louisiana Division of Archaeology</a:t>
            </a:r>
            <a:endParaRPr lang="en-US" smtClean="0">
              <a:solidFill>
                <a:schemeClr val="tx1"/>
              </a:solidFill>
              <a:latin typeface="Times New Roman" panose="02020603050405020304" pitchFamily="18" charset="0"/>
              <a:cs typeface="Times New Roman" panose="02020603050405020304" pitchFamily="18" charset="0"/>
            </a:endParaRPr>
          </a:p>
          <a:p>
            <a:endParaRPr lang="en-US" baseline="0" dirty="0" smtClean="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C83ABDD-839B-46D6-A477-2E83D97CD7E5}" type="slidenum">
              <a:rPr lang="en-US" smtClean="0"/>
              <a:t>32</a:t>
            </a:fld>
            <a:endParaRPr lang="en-US" dirty="0"/>
          </a:p>
        </p:txBody>
      </p:sp>
    </p:spTree>
    <p:extLst>
      <p:ext uri="{BB962C8B-B14F-4D97-AF65-F5344CB8AC3E}">
        <p14:creationId xmlns:p14="http://schemas.microsoft.com/office/powerpoint/2010/main" val="6172775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solidFill>
                <a:latin typeface="Times New Roman" panose="02020603050405020304" pitchFamily="18" charset="0"/>
                <a:cs typeface="Times New Roman" panose="02020603050405020304" pitchFamily="18" charset="0"/>
              </a:rPr>
              <a:t>Mississippi Period – Archaeological</a:t>
            </a:r>
            <a:r>
              <a:rPr lang="en-US" baseline="0" dirty="0" smtClean="0">
                <a:solidFill>
                  <a:schemeClr val="tx1"/>
                </a:solidFill>
                <a:latin typeface="Times New Roman" panose="02020603050405020304" pitchFamily="18" charset="0"/>
                <a:cs typeface="Times New Roman" panose="02020603050405020304" pitchFamily="18" charset="0"/>
              </a:rPr>
              <a:t> Site</a:t>
            </a:r>
            <a:endParaRPr lang="en-US" dirty="0" smtClean="0">
              <a:solidFill>
                <a:schemeClr val="tx1"/>
              </a:solidFill>
              <a:latin typeface="Times New Roman" panose="02020603050405020304" pitchFamily="18" charset="0"/>
              <a:cs typeface="Times New Roman" panose="02020603050405020304" pitchFamily="18" charset="0"/>
            </a:endParaRPr>
          </a:p>
          <a:p>
            <a:endParaRPr lang="en-US" dirty="0" smtClean="0">
              <a:solidFill>
                <a:schemeClr val="tx1"/>
              </a:solidFill>
              <a:latin typeface="Times New Roman" panose="02020603050405020304" pitchFamily="18" charset="0"/>
              <a:cs typeface="Times New Roman" panose="02020603050405020304" pitchFamily="18" charset="0"/>
            </a:endParaRPr>
          </a:p>
          <a:p>
            <a:pPr defTabSz="881261">
              <a:defRPr/>
            </a:pPr>
            <a:r>
              <a:rPr lang="en-US" baseline="0" dirty="0" smtClean="0">
                <a:solidFill>
                  <a:schemeClr val="tx1"/>
                </a:solidFill>
                <a:latin typeface="Times New Roman" panose="02020603050405020304" pitchFamily="18" charset="0"/>
                <a:cs typeface="Times New Roman" panose="02020603050405020304" pitchFamily="18" charset="0"/>
              </a:rPr>
              <a:t>The McLelland and Joe Clark sites are examples of Caddo culture in Louisiana. The Caddo culture flourished during the Mississippi Period. Caddo Indians were here when Europeans arrived, and many still call parts of Louisiana home. The Caddo Indians were known for their hamlets, or small settlements, and farmsteads. This is a drawing of what a Caddo hamlet might have looked like.</a:t>
            </a:r>
          </a:p>
          <a:p>
            <a:pPr defTabSz="881261"/>
            <a:endParaRPr lang="en-US" baseline="0" dirty="0" smtClean="0">
              <a:solidFill>
                <a:schemeClr val="tx1"/>
              </a:solidFill>
              <a:latin typeface="Times New Roman" panose="02020603050405020304" pitchFamily="18" charset="0"/>
              <a:cs typeface="Times New Roman" panose="02020603050405020304" pitchFamily="18" charset="0"/>
            </a:endParaRPr>
          </a:p>
          <a:p>
            <a:pPr defTabSz="881261"/>
            <a:r>
              <a:rPr lang="en-US" dirty="0">
                <a:solidFill>
                  <a:schemeClr val="tx1"/>
                </a:solidFill>
                <a:latin typeface="Times New Roman" panose="02020603050405020304" pitchFamily="18" charset="0"/>
                <a:cs typeface="Times New Roman" panose="02020603050405020304" pitchFamily="18" charset="0"/>
              </a:rPr>
              <a:t>Archaeologists discovered that people lived at the </a:t>
            </a:r>
            <a:r>
              <a:rPr lang="en-US" dirty="0" err="1">
                <a:solidFill>
                  <a:schemeClr val="tx1"/>
                </a:solidFill>
                <a:latin typeface="Times New Roman" panose="02020603050405020304" pitchFamily="18" charset="0"/>
                <a:cs typeface="Times New Roman" panose="02020603050405020304" pitchFamily="18" charset="0"/>
              </a:rPr>
              <a:t>McLelland</a:t>
            </a:r>
            <a:r>
              <a:rPr lang="en-US" dirty="0">
                <a:solidFill>
                  <a:schemeClr val="tx1"/>
                </a:solidFill>
                <a:latin typeface="Times New Roman" panose="02020603050405020304" pitchFamily="18" charset="0"/>
                <a:cs typeface="Times New Roman" panose="02020603050405020304" pitchFamily="18" charset="0"/>
              </a:rPr>
              <a:t> and Joe Clark sites year round. They know this because of the plant and animal remains at both sites. Archaeologists also know from these remains that these people hunted, fished, gathered wild </a:t>
            </a:r>
            <a:r>
              <a:rPr lang="en-US" dirty="0" smtClean="0">
                <a:solidFill>
                  <a:schemeClr val="tx1"/>
                </a:solidFill>
                <a:latin typeface="Times New Roman" panose="02020603050405020304" pitchFamily="18" charset="0"/>
                <a:cs typeface="Times New Roman" panose="02020603050405020304" pitchFamily="18" charset="0"/>
              </a:rPr>
              <a:t>foods </a:t>
            </a:r>
            <a:r>
              <a:rPr lang="en-US" dirty="0">
                <a:solidFill>
                  <a:schemeClr val="tx1"/>
                </a:solidFill>
                <a:latin typeface="Times New Roman" panose="02020603050405020304" pitchFamily="18" charset="0"/>
                <a:cs typeface="Times New Roman" panose="02020603050405020304" pitchFamily="18" charset="0"/>
              </a:rPr>
              <a:t>and </a:t>
            </a:r>
            <a:r>
              <a:rPr lang="en-US" dirty="0" smtClean="0">
                <a:solidFill>
                  <a:schemeClr val="tx1"/>
                </a:solidFill>
                <a:latin typeface="Times New Roman" panose="02020603050405020304" pitchFamily="18" charset="0"/>
                <a:cs typeface="Times New Roman" panose="02020603050405020304" pitchFamily="18" charset="0"/>
              </a:rPr>
              <a:t>grew crops</a:t>
            </a:r>
            <a:r>
              <a:rPr lang="en-US" dirty="0">
                <a:solidFill>
                  <a:schemeClr val="tx1"/>
                </a:solidFill>
                <a:latin typeface="Times New Roman" panose="02020603050405020304" pitchFamily="18" charset="0"/>
                <a:cs typeface="Times New Roman" panose="02020603050405020304" pitchFamily="18" charset="0"/>
              </a:rPr>
              <a:t>. Each site was occupied by extended families of about 15-20 people, which was typical of a Caddo farmstead. Archaeologists did not find evidence of mound building at these sites</a:t>
            </a:r>
            <a:r>
              <a:rPr lang="en-US" dirty="0" smtClean="0">
                <a:solidFill>
                  <a:schemeClr val="tx1"/>
                </a:solidFill>
                <a:latin typeface="Times New Roman" panose="02020603050405020304" pitchFamily="18" charset="0"/>
                <a:cs typeface="Times New Roman" panose="02020603050405020304" pitchFamily="18" charset="0"/>
              </a:rPr>
              <a:t>.</a:t>
            </a:r>
            <a:endParaRPr lang="en-US" baseline="0" dirty="0" smtClean="0">
              <a:solidFill>
                <a:schemeClr val="tx1"/>
              </a:solidFill>
              <a:latin typeface="Times New Roman" panose="02020603050405020304" pitchFamily="18" charset="0"/>
              <a:cs typeface="Times New Roman" panose="02020603050405020304" pitchFamily="18" charset="0"/>
            </a:endParaRPr>
          </a:p>
          <a:p>
            <a:endParaRPr lang="en-US" baseline="0" dirty="0" smtClean="0">
              <a:solidFill>
                <a:schemeClr val="tx1"/>
              </a:solidFill>
              <a:latin typeface="Times New Roman" panose="02020603050405020304" pitchFamily="18" charset="0"/>
              <a:cs typeface="Times New Roman" panose="02020603050405020304" pitchFamily="18" charset="0"/>
            </a:endParaRPr>
          </a:p>
          <a:p>
            <a:endParaRPr lang="en-US" baseline="0" dirty="0" smtClean="0">
              <a:solidFill>
                <a:schemeClr val="tx1"/>
              </a:solidFill>
              <a:latin typeface="Times New Roman" panose="02020603050405020304" pitchFamily="18" charset="0"/>
              <a:cs typeface="Times New Roman" panose="02020603050405020304" pitchFamily="18" charset="0"/>
            </a:endParaRPr>
          </a:p>
          <a:p>
            <a:endParaRPr lang="en-US" baseline="0" dirty="0" smtClean="0">
              <a:solidFill>
                <a:schemeClr val="tx1"/>
              </a:solidFill>
              <a:latin typeface="Times New Roman" panose="02020603050405020304" pitchFamily="18" charset="0"/>
              <a:cs typeface="Times New Roman" panose="02020603050405020304" pitchFamily="18" charset="0"/>
            </a:endParaRPr>
          </a:p>
          <a:p>
            <a:r>
              <a:rPr lang="en-US" baseline="0" dirty="0" smtClean="0">
                <a:solidFill>
                  <a:schemeClr val="tx1"/>
                </a:solidFill>
                <a:latin typeface="Times New Roman" panose="02020603050405020304" pitchFamily="18" charset="0"/>
                <a:cs typeface="Times New Roman" panose="02020603050405020304" pitchFamily="18" charset="0"/>
              </a:rPr>
              <a:t>Image </a:t>
            </a:r>
            <a:r>
              <a:rPr lang="en-US" baseline="0" dirty="0" smtClean="0">
                <a:solidFill>
                  <a:schemeClr val="tx1"/>
                </a:solidFill>
                <a:latin typeface="Times New Roman" panose="02020603050405020304" pitchFamily="18" charset="0"/>
                <a:cs typeface="Times New Roman" panose="02020603050405020304" pitchFamily="18" charset="0"/>
              </a:rPr>
              <a:t>credit: Margaret </a:t>
            </a:r>
            <a:r>
              <a:rPr lang="en-US" baseline="0" dirty="0" err="1" smtClean="0">
                <a:solidFill>
                  <a:schemeClr val="tx1"/>
                </a:solidFill>
                <a:latin typeface="Times New Roman" panose="02020603050405020304" pitchFamily="18" charset="0"/>
                <a:cs typeface="Times New Roman" panose="02020603050405020304" pitchFamily="18" charset="0"/>
              </a:rPr>
              <a:t>Humphris</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C83ABDD-839B-46D6-A477-2E83D97CD7E5}" type="slidenum">
              <a:rPr lang="en-US" smtClean="0"/>
              <a:t>33</a:t>
            </a:fld>
            <a:endParaRPr lang="en-US" dirty="0"/>
          </a:p>
        </p:txBody>
      </p:sp>
    </p:spTree>
    <p:extLst>
      <p:ext uri="{BB962C8B-B14F-4D97-AF65-F5344CB8AC3E}">
        <p14:creationId xmlns:p14="http://schemas.microsoft.com/office/powerpoint/2010/main" val="6172775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Prehistoric Louisiana</a:t>
            </a:r>
          </a:p>
          <a:p>
            <a:endParaRPr lang="en-US" dirty="0">
              <a:solidFill>
                <a:srgbClr val="FF0000"/>
              </a:solidFill>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Mississippi Period was at the end of the prehistory of Louisiana. This image is of a Mississippi Period ceremony. Just before A.D. 1700, French explorers came to Louisiana. This changed things for Louisiana Indians.</a:t>
            </a: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Image </a:t>
            </a:r>
            <a:r>
              <a:rPr lang="en-US" dirty="0">
                <a:latin typeface="Times New Roman" panose="02020603050405020304" pitchFamily="18" charset="0"/>
                <a:cs typeface="Times New Roman" panose="02020603050405020304" pitchFamily="18" charset="0"/>
              </a:rPr>
              <a:t>credit: Painting by Jack </a:t>
            </a:r>
            <a:r>
              <a:rPr lang="en-US" dirty="0" err="1">
                <a:latin typeface="Times New Roman" panose="02020603050405020304" pitchFamily="18" charset="0"/>
                <a:cs typeface="Times New Roman" panose="02020603050405020304" pitchFamily="18" charset="0"/>
              </a:rPr>
              <a:t>McLehany</a:t>
            </a:r>
            <a:r>
              <a:rPr lang="en-US" dirty="0">
                <a:latin typeface="Times New Roman" panose="02020603050405020304" pitchFamily="18" charset="0"/>
                <a:cs typeface="Times New Roman" panose="02020603050405020304" pitchFamily="18" charset="0"/>
              </a:rPr>
              <a:t>, courtesy of Guaranty Corporation</a:t>
            </a:r>
          </a:p>
        </p:txBody>
      </p:sp>
      <p:sp>
        <p:nvSpPr>
          <p:cNvPr id="4" name="Slide Number Placeholder 3"/>
          <p:cNvSpPr>
            <a:spLocks noGrp="1"/>
          </p:cNvSpPr>
          <p:nvPr>
            <p:ph type="sldNum" sz="quarter" idx="10"/>
          </p:nvPr>
        </p:nvSpPr>
        <p:spPr/>
        <p:txBody>
          <a:bodyPr/>
          <a:lstStyle/>
          <a:p>
            <a:fld id="{5C83ABDD-839B-46D6-A477-2E83D97CD7E5}" type="slidenum">
              <a:rPr lang="en-US" smtClean="0"/>
              <a:t>34</a:t>
            </a:fld>
            <a:endParaRPr lang="en-US" dirty="0"/>
          </a:p>
        </p:txBody>
      </p:sp>
    </p:spTree>
    <p:extLst>
      <p:ext uri="{BB962C8B-B14F-4D97-AF65-F5344CB8AC3E}">
        <p14:creationId xmlns:p14="http://schemas.microsoft.com/office/powerpoint/2010/main" val="6172775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Wrap </a:t>
            </a:r>
            <a:r>
              <a:rPr lang="en-US" dirty="0" smtClean="0">
                <a:solidFill>
                  <a:schemeClr val="tx1"/>
                </a:solidFill>
                <a:latin typeface="Times New Roman" panose="02020603050405020304" pitchFamily="18" charset="0"/>
                <a:cs typeface="Times New Roman" panose="02020603050405020304" pitchFamily="18" charset="0"/>
              </a:rPr>
              <a:t>Up </a:t>
            </a:r>
            <a:r>
              <a:rPr lang="en-US" dirty="0">
                <a:solidFill>
                  <a:schemeClr val="tx1"/>
                </a:solidFill>
                <a:latin typeface="Times New Roman" panose="02020603050405020304" pitchFamily="18" charset="0"/>
                <a:cs typeface="Times New Roman" panose="02020603050405020304" pitchFamily="18" charset="0"/>
              </a:rPr>
              <a:t>for </a:t>
            </a:r>
            <a:r>
              <a:rPr lang="en-US" dirty="0" smtClean="0">
                <a:solidFill>
                  <a:schemeClr val="tx1"/>
                </a:solidFill>
                <a:latin typeface="Times New Roman" panose="02020603050405020304" pitchFamily="18" charset="0"/>
                <a:cs typeface="Times New Roman" panose="02020603050405020304" pitchFamily="18" charset="0"/>
              </a:rPr>
              <a:t>Module</a:t>
            </a:r>
            <a:endParaRPr lang="en-US" dirty="0">
              <a:solidFill>
                <a:schemeClr val="tx1"/>
              </a:solidFill>
              <a:latin typeface="Times New Roman" panose="02020603050405020304" pitchFamily="18" charset="0"/>
              <a:cs typeface="Times New Roman" panose="02020603050405020304" pitchFamily="18" charset="0"/>
            </a:endParaRPr>
          </a:p>
          <a:p>
            <a:endParaRPr lang="en-US" dirty="0">
              <a:solidFill>
                <a:schemeClr val="tx1"/>
              </a:solidFill>
              <a:latin typeface="Times New Roman" panose="02020603050405020304" pitchFamily="18" charset="0"/>
              <a:cs typeface="Times New Roman" panose="02020603050405020304" pitchFamily="18" charset="0"/>
            </a:endParaRPr>
          </a:p>
          <a:p>
            <a:r>
              <a:rPr lang="en-US" dirty="0">
                <a:solidFill>
                  <a:schemeClr val="tx1"/>
                </a:solidFill>
                <a:latin typeface="Times New Roman" panose="02020603050405020304" pitchFamily="18" charset="0"/>
                <a:cs typeface="Times New Roman" panose="02020603050405020304" pitchFamily="18" charset="0"/>
              </a:rPr>
              <a:t>This module was a brief introduction to the prehistory of Louisiana. Many cultures lived here through time. In this slide we see a few of the Indians who called Louisiana home. We also learned that each period changed some things from the previous one, while some things remained the same. Louisiana Indians adapted to their changing world, environmentally and socially. Each group left behind artifacts that gave us clues about daily life. Sometimes objects told us about special ceremonies, or connections with other cultures.</a:t>
            </a:r>
          </a:p>
          <a:p>
            <a:endParaRPr lang="en-US" dirty="0">
              <a:solidFill>
                <a:schemeClr val="tx1"/>
              </a:solidFill>
              <a:latin typeface="Times New Roman" panose="02020603050405020304" pitchFamily="18" charset="0"/>
              <a:cs typeface="Times New Roman" panose="02020603050405020304" pitchFamily="18" charset="0"/>
            </a:endParaRPr>
          </a:p>
          <a:p>
            <a:r>
              <a:rPr lang="en-US" dirty="0">
                <a:solidFill>
                  <a:schemeClr val="tx1"/>
                </a:solidFill>
                <a:latin typeface="Times New Roman" panose="02020603050405020304" pitchFamily="18" charset="0"/>
                <a:cs typeface="Times New Roman" panose="02020603050405020304" pitchFamily="18" charset="0"/>
              </a:rPr>
              <a:t>Louisiana’s prehistoric sites are special. Archaeologists learn a lot from these sites. This information is available for present and future generations to appreciate.</a:t>
            </a:r>
          </a:p>
          <a:p>
            <a:endParaRPr lang="en-US" dirty="0">
              <a:solidFill>
                <a:schemeClr val="tx1"/>
              </a:solidFill>
              <a:latin typeface="Times New Roman" panose="02020603050405020304" pitchFamily="18" charset="0"/>
              <a:cs typeface="Times New Roman" panose="02020603050405020304" pitchFamily="18" charset="0"/>
            </a:endParaRPr>
          </a:p>
          <a:p>
            <a:pPr defTabSz="931580"/>
            <a:r>
              <a:rPr lang="en-US" dirty="0">
                <a:solidFill>
                  <a:schemeClr val="tx1"/>
                </a:solidFill>
                <a:latin typeface="Times New Roman" panose="02020603050405020304" pitchFamily="18" charset="0"/>
                <a:cs typeface="Times New Roman" panose="02020603050405020304" pitchFamily="18" charset="0"/>
              </a:rPr>
              <a:t>You can find out more about Louisiana prehistory from virtual books </a:t>
            </a:r>
            <a:r>
              <a:rPr lang="en-US" dirty="0" smtClean="0">
                <a:solidFill>
                  <a:schemeClr val="tx1"/>
                </a:solidFill>
                <a:latin typeface="Times New Roman" panose="02020603050405020304" pitchFamily="18" charset="0"/>
                <a:cs typeface="Times New Roman" panose="02020603050405020304" pitchFamily="18" charset="0"/>
              </a:rPr>
              <a:t>and interactive exhibits at </a:t>
            </a:r>
            <a:r>
              <a:rPr lang="en-US" dirty="0">
                <a:solidFill>
                  <a:schemeClr val="tx1"/>
                </a:solidFill>
                <a:latin typeface="Times New Roman" panose="02020603050405020304" pitchFamily="18" charset="0"/>
                <a:cs typeface="Times New Roman" panose="02020603050405020304" pitchFamily="18" charset="0"/>
              </a:rPr>
              <a:t>the Louisiana Division of Archaeology: </a:t>
            </a:r>
            <a:r>
              <a:rPr lang="en-US" u="sng" dirty="0">
                <a:latin typeface="Times New Roman" panose="02020603050405020304" pitchFamily="18" charset="0"/>
                <a:cs typeface="Times New Roman" panose="02020603050405020304" pitchFamily="18" charset="0"/>
                <a:hlinkClick r:id="rId3"/>
              </a:rPr>
              <a:t>http://www.crt.la.gov/archaeology</a:t>
            </a:r>
            <a:r>
              <a:rPr lang="en-US" dirty="0">
                <a:latin typeface="Times New Roman" panose="02020603050405020304" pitchFamily="18" charset="0"/>
                <a:cs typeface="Times New Roman" panose="02020603050405020304" pitchFamily="18" charset="0"/>
              </a:rPr>
              <a:t> </a:t>
            </a:r>
            <a:r>
              <a:rPr lang="en-US" dirty="0">
                <a:solidFill>
                  <a:schemeClr val="tx1"/>
                </a:solidFill>
                <a:latin typeface="Times New Roman" panose="02020603050405020304" pitchFamily="18" charset="0"/>
                <a:cs typeface="Times New Roman" panose="02020603050405020304" pitchFamily="18" charset="0"/>
              </a:rPr>
              <a:t>(select </a:t>
            </a:r>
            <a:r>
              <a:rPr lang="en-US" b="1" dirty="0">
                <a:solidFill>
                  <a:schemeClr val="tx1"/>
                </a:solidFill>
                <a:latin typeface="Times New Roman" panose="02020603050405020304" pitchFamily="18" charset="0"/>
                <a:cs typeface="Times New Roman" panose="02020603050405020304" pitchFamily="18" charset="0"/>
              </a:rPr>
              <a:t>Discover Archaeology</a:t>
            </a:r>
            <a:r>
              <a:rPr lang="en-US" dirty="0">
                <a:solidFill>
                  <a:schemeClr val="tx1"/>
                </a:solidFill>
                <a:latin typeface="Times New Roman" panose="02020603050405020304" pitchFamily="18" charset="0"/>
                <a:cs typeface="Times New Roman" panose="02020603050405020304" pitchFamily="18" charset="0"/>
              </a:rPr>
              <a:t>).</a:t>
            </a:r>
          </a:p>
          <a:p>
            <a:endParaRPr lang="en-US" dirty="0">
              <a:solidFill>
                <a:schemeClr val="tx1"/>
              </a:solidFill>
              <a:latin typeface="Times New Roman" panose="02020603050405020304" pitchFamily="18" charset="0"/>
              <a:cs typeface="Times New Roman" panose="02020603050405020304" pitchFamily="18" charset="0"/>
            </a:endParaRPr>
          </a:p>
          <a:p>
            <a:endParaRPr lang="en-US" dirty="0" smtClean="0">
              <a:solidFill>
                <a:schemeClr val="tx1"/>
              </a:solidFill>
              <a:latin typeface="Times New Roman" panose="02020603050405020304" pitchFamily="18" charset="0"/>
              <a:cs typeface="Times New Roman" panose="02020603050405020304" pitchFamily="18" charset="0"/>
            </a:endParaRPr>
          </a:p>
          <a:p>
            <a:endParaRPr lang="en-US" dirty="0" smtClean="0">
              <a:solidFill>
                <a:schemeClr val="tx1"/>
              </a:solidFill>
              <a:latin typeface="Times New Roman" panose="02020603050405020304" pitchFamily="18" charset="0"/>
              <a:cs typeface="Times New Roman" panose="02020603050405020304" pitchFamily="18" charset="0"/>
            </a:endParaRPr>
          </a:p>
          <a:p>
            <a:r>
              <a:rPr lang="en-US" dirty="0" smtClean="0">
                <a:solidFill>
                  <a:schemeClr val="tx1"/>
                </a:solidFill>
                <a:latin typeface="Times New Roman" panose="02020603050405020304" pitchFamily="18" charset="0"/>
                <a:cs typeface="Times New Roman" panose="02020603050405020304" pitchFamily="18" charset="0"/>
              </a:rPr>
              <a:t>Image </a:t>
            </a:r>
            <a:r>
              <a:rPr lang="en-US" dirty="0">
                <a:solidFill>
                  <a:schemeClr val="tx1"/>
                </a:solidFill>
                <a:latin typeface="Times New Roman" panose="02020603050405020304" pitchFamily="18" charset="0"/>
                <a:cs typeface="Times New Roman" panose="02020603050405020304" pitchFamily="18" charset="0"/>
              </a:rPr>
              <a:t>credit</a:t>
            </a:r>
            <a:r>
              <a:rPr lang="en-US" dirty="0" smtClean="0">
                <a:solidFill>
                  <a:schemeClr val="tx1"/>
                </a:solidFill>
                <a:latin typeface="Times New Roman" panose="02020603050405020304" pitchFamily="18" charset="0"/>
                <a:cs typeface="Times New Roman" panose="02020603050405020304" pitchFamily="18" charset="0"/>
              </a:rPr>
              <a:t>: </a:t>
            </a:r>
            <a:r>
              <a:rPr lang="en-US" dirty="0">
                <a:solidFill>
                  <a:schemeClr val="tx1"/>
                </a:solidFill>
                <a:latin typeface="Times New Roman" panose="02020603050405020304" pitchFamily="18" charset="0"/>
                <a:cs typeface="Times New Roman" panose="02020603050405020304" pitchFamily="18" charset="0"/>
              </a:rPr>
              <a:t>Margaret </a:t>
            </a:r>
            <a:r>
              <a:rPr lang="en-US" dirty="0" err="1">
                <a:solidFill>
                  <a:schemeClr val="tx1"/>
                </a:solidFill>
                <a:latin typeface="Times New Roman" panose="02020603050405020304" pitchFamily="18" charset="0"/>
                <a:cs typeface="Times New Roman" panose="02020603050405020304" pitchFamily="18" charset="0"/>
              </a:rPr>
              <a:t>Humphris</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C83ABDD-839B-46D6-A477-2E83D97CD7E5}" type="slidenum">
              <a:rPr lang="en-US" smtClean="0"/>
              <a:t>35</a:t>
            </a:fld>
            <a:endParaRPr lang="en-US"/>
          </a:p>
        </p:txBody>
      </p:sp>
    </p:spTree>
    <p:extLst>
      <p:ext uri="{BB962C8B-B14F-4D97-AF65-F5344CB8AC3E}">
        <p14:creationId xmlns:p14="http://schemas.microsoft.com/office/powerpoint/2010/main" val="32512495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60A628D-4FD7-49B9-BBF9-9546C7BF5400}"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2026605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Prehistoric Louisiana</a:t>
            </a:r>
          </a:p>
          <a:p>
            <a:endParaRPr lang="en-US" dirty="0">
              <a:solidFill>
                <a:schemeClr val="tx1"/>
              </a:solidFill>
              <a:latin typeface="Times New Roman" panose="02020603050405020304" pitchFamily="18" charset="0"/>
              <a:cs typeface="Times New Roman" panose="02020603050405020304" pitchFamily="18" charset="0"/>
            </a:endParaRPr>
          </a:p>
          <a:p>
            <a:r>
              <a:rPr lang="en-US" dirty="0">
                <a:solidFill>
                  <a:schemeClr val="tx1"/>
                </a:solidFill>
                <a:latin typeface="Times New Roman" panose="02020603050405020304" pitchFamily="18" charset="0"/>
                <a:cs typeface="Times New Roman" panose="02020603050405020304" pitchFamily="18" charset="0"/>
              </a:rPr>
              <a:t>How did the first people come to Louisiana? Archaeologists agree that people </a:t>
            </a:r>
            <a:r>
              <a:rPr lang="en-US" dirty="0" smtClean="0">
                <a:solidFill>
                  <a:schemeClr val="tx1"/>
                </a:solidFill>
                <a:latin typeface="Times New Roman" panose="02020603050405020304" pitchFamily="18" charset="0"/>
                <a:cs typeface="Times New Roman" panose="02020603050405020304" pitchFamily="18" charset="0"/>
              </a:rPr>
              <a:t>came from Asia </a:t>
            </a:r>
            <a:r>
              <a:rPr lang="en-US" dirty="0">
                <a:solidFill>
                  <a:schemeClr val="tx1"/>
                </a:solidFill>
                <a:latin typeface="Times New Roman" panose="02020603050405020304" pitchFamily="18" charset="0"/>
                <a:cs typeface="Times New Roman" panose="02020603050405020304" pitchFamily="18" charset="0"/>
              </a:rPr>
              <a:t>to North America at different times and in different groups. The initial idea was that people walked across </a:t>
            </a:r>
            <a:r>
              <a:rPr lang="en-US" dirty="0" smtClean="0">
                <a:solidFill>
                  <a:schemeClr val="tx1"/>
                </a:solidFill>
                <a:latin typeface="Times New Roman" panose="02020603050405020304" pitchFamily="18" charset="0"/>
                <a:cs typeface="Times New Roman" panose="02020603050405020304" pitchFamily="18" charset="0"/>
              </a:rPr>
              <a:t>the Bering</a:t>
            </a:r>
            <a:r>
              <a:rPr lang="en-US" baseline="0" dirty="0" smtClean="0">
                <a:solidFill>
                  <a:schemeClr val="tx1"/>
                </a:solidFill>
                <a:latin typeface="Times New Roman" panose="02020603050405020304" pitchFamily="18" charset="0"/>
                <a:cs typeface="Times New Roman" panose="02020603050405020304" pitchFamily="18" charset="0"/>
              </a:rPr>
              <a:t> Land Bridge </a:t>
            </a:r>
            <a:r>
              <a:rPr lang="en-US" dirty="0" smtClean="0">
                <a:solidFill>
                  <a:schemeClr val="tx1"/>
                </a:solidFill>
                <a:latin typeface="Times New Roman" panose="02020603050405020304" pitchFamily="18" charset="0"/>
                <a:cs typeface="Times New Roman" panose="02020603050405020304" pitchFamily="18" charset="0"/>
              </a:rPr>
              <a:t>from </a:t>
            </a:r>
            <a:r>
              <a:rPr lang="en-US" dirty="0">
                <a:solidFill>
                  <a:schemeClr val="tx1"/>
                </a:solidFill>
                <a:latin typeface="Times New Roman" panose="02020603050405020304" pitchFamily="18" charset="0"/>
                <a:cs typeface="Times New Roman" panose="02020603050405020304" pitchFamily="18" charset="0"/>
              </a:rPr>
              <a:t>Asia to Alaska. This land bridge appeared after the large ice sheets covering North America began to melt. Later, archaeologists discovered new evidence that gave more clues about when and how people </a:t>
            </a:r>
            <a:r>
              <a:rPr lang="en-US" dirty="0" smtClean="0">
                <a:solidFill>
                  <a:schemeClr val="tx1"/>
                </a:solidFill>
                <a:latin typeface="Times New Roman" panose="02020603050405020304" pitchFamily="18" charset="0"/>
                <a:cs typeface="Times New Roman" panose="02020603050405020304" pitchFamily="18" charset="0"/>
              </a:rPr>
              <a:t>came </a:t>
            </a:r>
            <a:r>
              <a:rPr lang="en-US" dirty="0">
                <a:solidFill>
                  <a:schemeClr val="tx1"/>
                </a:solidFill>
                <a:latin typeface="Times New Roman" panose="02020603050405020304" pitchFamily="18" charset="0"/>
                <a:cs typeface="Times New Roman" panose="02020603050405020304" pitchFamily="18" charset="0"/>
              </a:rPr>
              <a:t>to North </a:t>
            </a:r>
            <a:r>
              <a:rPr lang="en-US" dirty="0" smtClean="0">
                <a:solidFill>
                  <a:schemeClr val="tx1"/>
                </a:solidFill>
                <a:latin typeface="Times New Roman" panose="02020603050405020304" pitchFamily="18" charset="0"/>
                <a:cs typeface="Times New Roman" panose="02020603050405020304" pitchFamily="18" charset="0"/>
              </a:rPr>
              <a:t>America. </a:t>
            </a:r>
            <a:r>
              <a:rPr lang="en-US" dirty="0">
                <a:solidFill>
                  <a:schemeClr val="tx1"/>
                </a:solidFill>
                <a:latin typeface="Times New Roman" panose="02020603050405020304" pitchFamily="18" charset="0"/>
                <a:cs typeface="Times New Roman" panose="02020603050405020304" pitchFamily="18" charset="0"/>
              </a:rPr>
              <a:t>Now, archaeologists think that some people traveled across the land bridge, while others traveled along the </a:t>
            </a:r>
            <a:r>
              <a:rPr lang="en-US" dirty="0" smtClean="0">
                <a:solidFill>
                  <a:schemeClr val="tx1"/>
                </a:solidFill>
                <a:latin typeface="Times New Roman" panose="02020603050405020304" pitchFamily="18" charset="0"/>
                <a:cs typeface="Times New Roman" panose="02020603050405020304" pitchFamily="18" charset="0"/>
              </a:rPr>
              <a:t>coast in small boats. </a:t>
            </a:r>
            <a:r>
              <a:rPr lang="en-US" dirty="0">
                <a:solidFill>
                  <a:schemeClr val="tx1"/>
                </a:solidFill>
                <a:latin typeface="Times New Roman" panose="02020603050405020304" pitchFamily="18" charset="0"/>
                <a:cs typeface="Times New Roman" panose="02020603050405020304" pitchFamily="18" charset="0"/>
              </a:rPr>
              <a:t>This image shows the two routes.</a:t>
            </a:r>
          </a:p>
          <a:p>
            <a:endParaRPr lang="en-US" dirty="0">
              <a:solidFill>
                <a:schemeClr val="tx1"/>
              </a:solidFill>
              <a:latin typeface="Times New Roman" panose="02020603050405020304" pitchFamily="18" charset="0"/>
              <a:cs typeface="Times New Roman" panose="02020603050405020304" pitchFamily="18" charset="0"/>
            </a:endParaRPr>
          </a:p>
          <a:p>
            <a:r>
              <a:rPr lang="en-US" dirty="0">
                <a:solidFill>
                  <a:schemeClr val="tx1"/>
                </a:solidFill>
                <a:latin typeface="Times New Roman" panose="02020603050405020304" pitchFamily="18" charset="0"/>
                <a:cs typeface="Times New Roman" panose="02020603050405020304" pitchFamily="18" charset="0"/>
              </a:rPr>
              <a:t>Once people arrived in North America, they followed </a:t>
            </a:r>
            <a:r>
              <a:rPr lang="en-US" dirty="0" smtClean="0">
                <a:solidFill>
                  <a:schemeClr val="tx1"/>
                </a:solidFill>
                <a:latin typeface="Times New Roman" panose="02020603050405020304" pitchFamily="18" charset="0"/>
                <a:cs typeface="Times New Roman" panose="02020603050405020304" pitchFamily="18" charset="0"/>
              </a:rPr>
              <a:t>animals to </a:t>
            </a:r>
            <a:r>
              <a:rPr lang="en-US" dirty="0">
                <a:solidFill>
                  <a:schemeClr val="tx1"/>
                </a:solidFill>
                <a:latin typeface="Times New Roman" panose="02020603050405020304" pitchFamily="18" charset="0"/>
                <a:cs typeface="Times New Roman" panose="02020603050405020304" pitchFamily="18" charset="0"/>
              </a:rPr>
              <a:t>various parts of the country. Louisiana was a lush setting. It offered a variety of food items, as well as a milder climate than other parts of North America. It is not a surprise that some people decided to make Louisiana their home.</a:t>
            </a:r>
          </a:p>
          <a:p>
            <a:pPr defTabSz="931580">
              <a:defRPr/>
            </a:pPr>
            <a:endParaRPr lang="en-US" dirty="0">
              <a:solidFill>
                <a:schemeClr val="tx1"/>
              </a:solidFill>
              <a:latin typeface="Times New Roman" panose="02020603050405020304" pitchFamily="18" charset="0"/>
              <a:cs typeface="Times New Roman" panose="02020603050405020304" pitchFamily="18" charset="0"/>
            </a:endParaRPr>
          </a:p>
          <a:p>
            <a:pPr defTabSz="931580">
              <a:defRPr/>
            </a:pPr>
            <a:endParaRPr lang="en-US" dirty="0" smtClean="0">
              <a:solidFill>
                <a:schemeClr val="tx1"/>
              </a:solidFill>
              <a:latin typeface="Times New Roman" panose="02020603050405020304" pitchFamily="18" charset="0"/>
              <a:cs typeface="Times New Roman" panose="02020603050405020304" pitchFamily="18" charset="0"/>
            </a:endParaRPr>
          </a:p>
          <a:p>
            <a:pPr defTabSz="931580">
              <a:defRPr/>
            </a:pPr>
            <a:endParaRPr lang="en-US" dirty="0" smtClean="0">
              <a:solidFill>
                <a:schemeClr val="tx1"/>
              </a:solidFill>
              <a:latin typeface="Times New Roman" panose="02020603050405020304" pitchFamily="18" charset="0"/>
              <a:cs typeface="Times New Roman" panose="02020603050405020304" pitchFamily="18" charset="0"/>
            </a:endParaRPr>
          </a:p>
          <a:p>
            <a:pPr defTabSz="931580">
              <a:defRPr/>
            </a:pPr>
            <a:r>
              <a:rPr lang="en-US" dirty="0" smtClean="0">
                <a:solidFill>
                  <a:schemeClr val="tx1"/>
                </a:solidFill>
                <a:latin typeface="Times New Roman" panose="02020603050405020304" pitchFamily="18" charset="0"/>
                <a:cs typeface="Times New Roman" panose="02020603050405020304" pitchFamily="18" charset="0"/>
              </a:rPr>
              <a:t>Image </a:t>
            </a:r>
            <a:r>
              <a:rPr lang="en-US" dirty="0">
                <a:solidFill>
                  <a:schemeClr val="tx1"/>
                </a:solidFill>
                <a:latin typeface="Times New Roman" panose="02020603050405020304" pitchFamily="18" charset="0"/>
                <a:cs typeface="Times New Roman" panose="02020603050405020304" pitchFamily="18" charset="0"/>
              </a:rPr>
              <a:t>credit:</a:t>
            </a:r>
          </a:p>
          <a:p>
            <a:pPr defTabSz="881261">
              <a:defRPr/>
            </a:pPr>
            <a:r>
              <a:rPr lang="en-US" dirty="0">
                <a:solidFill>
                  <a:schemeClr val="tx1"/>
                </a:solidFill>
                <a:latin typeface="Times New Roman" panose="02020603050405020304" pitchFamily="18" charset="0"/>
                <a:cs typeface="Times New Roman" panose="02020603050405020304" pitchFamily="18" charset="0"/>
              </a:rPr>
              <a:t>Migration map – </a:t>
            </a:r>
            <a:r>
              <a:rPr lang="en-US" dirty="0">
                <a:latin typeface="Times New Roman" panose="02020603050405020304" pitchFamily="18" charset="0"/>
                <a:cs typeface="Times New Roman" panose="02020603050405020304" pitchFamily="18" charset="0"/>
                <a:hlinkClick r:id="rId3"/>
              </a:rPr>
              <a:t>https://mrgrayhistory.wikispaces.com/UNIT+8+-+EARLY+AMERICAS</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C83ABDD-839B-46D6-A477-2E83D97CD7E5}" type="slidenum">
              <a:rPr lang="en-US" smtClean="0"/>
              <a:t>4</a:t>
            </a:fld>
            <a:endParaRPr lang="en-US" dirty="0"/>
          </a:p>
        </p:txBody>
      </p:sp>
    </p:spTree>
    <p:extLst>
      <p:ext uri="{BB962C8B-B14F-4D97-AF65-F5344CB8AC3E}">
        <p14:creationId xmlns:p14="http://schemas.microsoft.com/office/powerpoint/2010/main" val="617277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19"/>
              </a:spcAft>
            </a:pPr>
            <a:r>
              <a:rPr lang="en-US" dirty="0">
                <a:latin typeface="Times New Roman" panose="02020603050405020304" pitchFamily="18" charset="0"/>
                <a:ea typeface="Calibri"/>
                <a:cs typeface="Times New Roman" panose="02020603050405020304" pitchFamily="18" charset="0"/>
              </a:rPr>
              <a:t>Prehistoric Louisiana</a:t>
            </a:r>
          </a:p>
          <a:p>
            <a:pPr>
              <a:lnSpc>
                <a:spcPct val="115000"/>
              </a:lnSpc>
              <a:spcAft>
                <a:spcPts val="1019"/>
              </a:spcAft>
            </a:pPr>
            <a:endParaRPr lang="en-US" dirty="0">
              <a:latin typeface="Times New Roman" panose="02020603050405020304" pitchFamily="18" charset="0"/>
              <a:ea typeface="Calibri"/>
              <a:cs typeface="Times New Roman" panose="02020603050405020304" pitchFamily="18" charset="0"/>
            </a:endParaRPr>
          </a:p>
          <a:p>
            <a:pPr defTabSz="881261">
              <a:lnSpc>
                <a:spcPct val="115000"/>
              </a:lnSpc>
              <a:spcAft>
                <a:spcPts val="1019"/>
              </a:spcAft>
              <a:defRPr/>
            </a:pPr>
            <a:r>
              <a:rPr lang="en-US" dirty="0">
                <a:latin typeface="Times New Roman" panose="02020603050405020304" pitchFamily="18" charset="0"/>
                <a:cs typeface="Times New Roman" panose="02020603050405020304" pitchFamily="18" charset="0"/>
              </a:rPr>
              <a:t>Archaeologists divide Louisiana’s prehistory into four periods: Paleoindian, Archaic, Woodland, and Mississippi. The periods go back to about 11,500 years B.C. Each period is different from the previous one because of changes in culture and technology. Examples of these changes were the tools people used, the type of pottery made, and how people lived. Archaeologists describe and classify human societies based on these changes.</a:t>
            </a:r>
            <a:endParaRPr lang="en-US" dirty="0">
              <a:latin typeface="Times New Roman" panose="02020603050405020304" pitchFamily="18" charset="0"/>
              <a:ea typeface="Calibri"/>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C83ABDD-839B-46D6-A477-2E83D97CD7E5}" type="slidenum">
              <a:rPr lang="en-US" smtClean="0"/>
              <a:t>5</a:t>
            </a:fld>
            <a:endParaRPr lang="en-US" dirty="0"/>
          </a:p>
        </p:txBody>
      </p:sp>
    </p:spTree>
    <p:extLst>
      <p:ext uri="{BB962C8B-B14F-4D97-AF65-F5344CB8AC3E}">
        <p14:creationId xmlns:p14="http://schemas.microsoft.com/office/powerpoint/2010/main" val="1182682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ea typeface="Calibri"/>
                <a:cs typeface="Times New Roman" panose="02020603050405020304" pitchFamily="18" charset="0"/>
              </a:rPr>
              <a:t>Prehistoric Louisiana</a:t>
            </a:r>
          </a:p>
          <a:p>
            <a:endParaRPr lang="en-US" dirty="0">
              <a:latin typeface="Times New Roman" panose="02020603050405020304" pitchFamily="18" charset="0"/>
              <a:ea typeface="Calibri"/>
              <a:cs typeface="Times New Roman" panose="02020603050405020304" pitchFamily="18" charset="0"/>
            </a:endParaRPr>
          </a:p>
          <a:p>
            <a:r>
              <a:rPr lang="en-US" dirty="0">
                <a:latin typeface="Times New Roman" panose="02020603050405020304" pitchFamily="18" charset="0"/>
                <a:ea typeface="Calibri"/>
                <a:cs typeface="Times New Roman" panose="02020603050405020304" pitchFamily="18" charset="0"/>
              </a:rPr>
              <a:t>This module is an introduction to the prehistoric time periods in Louisiana. Each time period begins with information on the climate and landscape. Next is information on the foods, and tools and weapons used by the people who lived during that time. The daily lives of people and what their settlements looked like is presented next. At the end of each time period we will talk about a site from that time period.</a:t>
            </a:r>
          </a:p>
          <a:p>
            <a:endParaRPr lang="en-US" dirty="0">
              <a:latin typeface="Times New Roman" panose="02020603050405020304" pitchFamily="18" charset="0"/>
              <a:ea typeface="Calibri"/>
              <a:cs typeface="Times New Roman" panose="02020603050405020304" pitchFamily="18" charset="0"/>
            </a:endParaRPr>
          </a:p>
          <a:p>
            <a:r>
              <a:rPr lang="en-US" dirty="0">
                <a:latin typeface="Times New Roman" panose="02020603050405020304" pitchFamily="18" charset="0"/>
                <a:ea typeface="Calibri"/>
                <a:cs typeface="Times New Roman" panose="02020603050405020304" pitchFamily="18" charset="0"/>
              </a:rPr>
              <a:t>Sit back and relax as we travel through 13,200 years of prehistory in Louisiana.</a:t>
            </a:r>
          </a:p>
        </p:txBody>
      </p:sp>
      <p:sp>
        <p:nvSpPr>
          <p:cNvPr id="4" name="Slide Number Placeholder 3"/>
          <p:cNvSpPr>
            <a:spLocks noGrp="1"/>
          </p:cNvSpPr>
          <p:nvPr>
            <p:ph type="sldNum" sz="quarter" idx="10"/>
          </p:nvPr>
        </p:nvSpPr>
        <p:spPr/>
        <p:txBody>
          <a:bodyPr/>
          <a:lstStyle/>
          <a:p>
            <a:fld id="{5C83ABDD-839B-46D6-A477-2E83D97CD7E5}" type="slidenum">
              <a:rPr lang="en-US" smtClean="0"/>
              <a:t>6</a:t>
            </a:fld>
            <a:endParaRPr lang="en-US" dirty="0"/>
          </a:p>
        </p:txBody>
      </p:sp>
    </p:spTree>
    <p:extLst>
      <p:ext uri="{BB962C8B-B14F-4D97-AF65-F5344CB8AC3E}">
        <p14:creationId xmlns:p14="http://schemas.microsoft.com/office/powerpoint/2010/main" val="1182682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solidFill>
                <a:latin typeface="Times New Roman" panose="02020603050405020304" pitchFamily="18" charset="0"/>
                <a:cs typeface="Times New Roman" panose="02020603050405020304" pitchFamily="18" charset="0"/>
              </a:rPr>
              <a:t>Paleoindian Period – Climate and Landscape</a:t>
            </a:r>
          </a:p>
          <a:p>
            <a:endParaRPr lang="en-US" dirty="0" smtClean="0">
              <a:solidFill>
                <a:schemeClr val="tx1"/>
              </a:solidFill>
              <a:latin typeface="Times New Roman" panose="02020603050405020304" pitchFamily="18" charset="0"/>
              <a:cs typeface="Times New Roman" panose="02020603050405020304" pitchFamily="18" charset="0"/>
            </a:endParaRPr>
          </a:p>
          <a:p>
            <a:r>
              <a:rPr lang="en-US" baseline="0" dirty="0" smtClean="0">
                <a:solidFill>
                  <a:schemeClr val="tx1"/>
                </a:solidFill>
                <a:latin typeface="Times New Roman" panose="02020603050405020304" pitchFamily="18" charset="0"/>
                <a:cs typeface="Times New Roman" panose="02020603050405020304" pitchFamily="18" charset="0"/>
              </a:rPr>
              <a:t>The climate of the Paleoindian Period in Louisiana was cooler and wetter than our climate is today. Forests covered the land, and seas were lower. This meant that dry land extended farther into the Gulf of Mexico than today. Large mammals, like mastodons and long-horn bison, roamed the land.</a:t>
            </a:r>
          </a:p>
          <a:p>
            <a:endParaRPr lang="en-US" baseline="0" dirty="0" smtClean="0">
              <a:solidFill>
                <a:schemeClr val="tx1"/>
              </a:solidFill>
              <a:latin typeface="Times New Roman" panose="02020603050405020304" pitchFamily="18" charset="0"/>
              <a:cs typeface="Times New Roman" panose="02020603050405020304" pitchFamily="18" charset="0"/>
            </a:endParaRPr>
          </a:p>
          <a:p>
            <a:endParaRPr lang="en-US" dirty="0" smtClean="0">
              <a:solidFill>
                <a:schemeClr val="tx1"/>
              </a:solidFill>
              <a:latin typeface="Times New Roman" panose="02020603050405020304" pitchFamily="18" charset="0"/>
              <a:cs typeface="Times New Roman" panose="02020603050405020304" pitchFamily="18" charset="0"/>
            </a:endParaRPr>
          </a:p>
          <a:p>
            <a:endParaRPr lang="en-US" dirty="0" smtClean="0">
              <a:solidFill>
                <a:schemeClr val="tx1"/>
              </a:solidFill>
              <a:latin typeface="Times New Roman" panose="02020603050405020304" pitchFamily="18" charset="0"/>
              <a:cs typeface="Times New Roman" panose="02020603050405020304" pitchFamily="18" charset="0"/>
            </a:endParaRPr>
          </a:p>
          <a:p>
            <a:r>
              <a:rPr lang="en-US" dirty="0" smtClean="0">
                <a:solidFill>
                  <a:schemeClr val="tx1"/>
                </a:solidFill>
                <a:latin typeface="Times New Roman" panose="02020603050405020304" pitchFamily="18" charset="0"/>
                <a:cs typeface="Times New Roman" panose="02020603050405020304" pitchFamily="18" charset="0"/>
              </a:rPr>
              <a:t>Image </a:t>
            </a:r>
            <a:r>
              <a:rPr lang="en-US" dirty="0" smtClean="0">
                <a:solidFill>
                  <a:schemeClr val="tx1"/>
                </a:solidFill>
                <a:latin typeface="Times New Roman" panose="02020603050405020304" pitchFamily="18" charset="0"/>
                <a:cs typeface="Times New Roman" panose="02020603050405020304" pitchFamily="18" charset="0"/>
              </a:rPr>
              <a:t>credit: Copyright Karen Carr</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C83ABDD-839B-46D6-A477-2E83D97CD7E5}" type="slidenum">
              <a:rPr lang="en-US" smtClean="0"/>
              <a:t>7</a:t>
            </a:fld>
            <a:endParaRPr lang="en-US" dirty="0"/>
          </a:p>
        </p:txBody>
      </p:sp>
    </p:spTree>
    <p:extLst>
      <p:ext uri="{BB962C8B-B14F-4D97-AF65-F5344CB8AC3E}">
        <p14:creationId xmlns:p14="http://schemas.microsoft.com/office/powerpoint/2010/main" val="617277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solidFill>
                <a:latin typeface="Times New Roman" panose="02020603050405020304" pitchFamily="18" charset="0"/>
                <a:cs typeface="Times New Roman" panose="02020603050405020304" pitchFamily="18" charset="0"/>
              </a:rPr>
              <a:t>Paleoindian Period – Food</a:t>
            </a:r>
          </a:p>
          <a:p>
            <a:endParaRPr lang="en-US" dirty="0" smtClean="0">
              <a:solidFill>
                <a:schemeClr val="tx1"/>
              </a:solidFill>
              <a:latin typeface="Times New Roman" panose="02020603050405020304" pitchFamily="18" charset="0"/>
              <a:cs typeface="Times New Roman" panose="02020603050405020304" pitchFamily="18" charset="0"/>
            </a:endParaRPr>
          </a:p>
          <a:p>
            <a:pPr defTabSz="931580">
              <a:defRPr/>
            </a:pPr>
            <a:r>
              <a:rPr lang="en-US" baseline="0" dirty="0" smtClean="0">
                <a:solidFill>
                  <a:schemeClr val="tx1"/>
                </a:solidFill>
                <a:latin typeface="Times New Roman" panose="02020603050405020304" pitchFamily="18" charset="0"/>
                <a:cs typeface="Times New Roman" panose="02020603050405020304" pitchFamily="18" charset="0"/>
              </a:rPr>
              <a:t>Paleoindians hunted deer, squirrels, rabbits and birds. They also fished the streams and bayous. Sometimes Paleoindians brought down large mammals, like mastodons. They didn’t just eat meat. Paleoindians also gathered wild local plants, nuts, seeds and berries to eat.</a:t>
            </a:r>
          </a:p>
          <a:p>
            <a:pPr defTabSz="931580">
              <a:defRPr/>
            </a:pPr>
            <a:endParaRPr lang="en-US" baseline="0" dirty="0" smtClean="0">
              <a:solidFill>
                <a:schemeClr val="tx1"/>
              </a:solidFill>
              <a:latin typeface="Times New Roman" panose="02020603050405020304" pitchFamily="18" charset="0"/>
              <a:cs typeface="Times New Roman" panose="02020603050405020304" pitchFamily="18" charset="0"/>
            </a:endParaRPr>
          </a:p>
          <a:p>
            <a:pPr defTabSz="931580">
              <a:defRPr/>
            </a:pPr>
            <a:endParaRPr lang="en-US" baseline="0" dirty="0" smtClean="0">
              <a:solidFill>
                <a:schemeClr val="tx1"/>
              </a:solidFill>
              <a:latin typeface="Times New Roman" panose="02020603050405020304" pitchFamily="18" charset="0"/>
              <a:cs typeface="Times New Roman" panose="02020603050405020304" pitchFamily="18" charset="0"/>
            </a:endParaRPr>
          </a:p>
          <a:p>
            <a:pPr defTabSz="931580">
              <a:defRPr/>
            </a:pPr>
            <a:endParaRPr lang="en-US" baseline="0" dirty="0" smtClean="0">
              <a:solidFill>
                <a:schemeClr val="tx1"/>
              </a:solidFill>
              <a:latin typeface="Times New Roman" panose="02020603050405020304" pitchFamily="18" charset="0"/>
              <a:cs typeface="Times New Roman" panose="02020603050405020304" pitchFamily="18" charset="0"/>
            </a:endParaRPr>
          </a:p>
          <a:p>
            <a:pPr defTabSz="931580">
              <a:defRPr/>
            </a:pPr>
            <a:r>
              <a:rPr lang="en-US" baseline="0" dirty="0" smtClean="0">
                <a:solidFill>
                  <a:schemeClr val="tx1"/>
                </a:solidFill>
                <a:latin typeface="Times New Roman" panose="02020603050405020304" pitchFamily="18" charset="0"/>
                <a:cs typeface="Times New Roman" panose="02020603050405020304" pitchFamily="18" charset="0"/>
              </a:rPr>
              <a:t>Image </a:t>
            </a:r>
            <a:r>
              <a:rPr lang="en-US" baseline="0" dirty="0" smtClean="0">
                <a:solidFill>
                  <a:schemeClr val="tx1"/>
                </a:solidFill>
                <a:latin typeface="Times New Roman" panose="02020603050405020304" pitchFamily="18" charset="0"/>
                <a:cs typeface="Times New Roman" panose="02020603050405020304" pitchFamily="18" charset="0"/>
              </a:rPr>
              <a:t>credit: Phyllis Lear</a:t>
            </a:r>
            <a:endParaRPr lang="en-US" dirty="0" smtClean="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C83ABDD-839B-46D6-A477-2E83D97CD7E5}" type="slidenum">
              <a:rPr lang="en-US" smtClean="0"/>
              <a:t>8</a:t>
            </a:fld>
            <a:endParaRPr lang="en-US" dirty="0"/>
          </a:p>
        </p:txBody>
      </p:sp>
    </p:spTree>
    <p:extLst>
      <p:ext uri="{BB962C8B-B14F-4D97-AF65-F5344CB8AC3E}">
        <p14:creationId xmlns:p14="http://schemas.microsoft.com/office/powerpoint/2010/main" val="617277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solidFill>
                <a:latin typeface="Times New Roman" panose="02020603050405020304" pitchFamily="18" charset="0"/>
                <a:cs typeface="Times New Roman" panose="02020603050405020304" pitchFamily="18" charset="0"/>
              </a:rPr>
              <a:t>Paleoindian Period – Tools and Weapons</a:t>
            </a:r>
          </a:p>
          <a:p>
            <a:endParaRPr lang="en-US" dirty="0" smtClean="0">
              <a:solidFill>
                <a:schemeClr val="tx1"/>
              </a:solidFill>
              <a:latin typeface="Times New Roman" panose="02020603050405020304" pitchFamily="18" charset="0"/>
              <a:cs typeface="Times New Roman" panose="02020603050405020304" pitchFamily="18" charset="0"/>
            </a:endParaRPr>
          </a:p>
          <a:p>
            <a:pPr defTabSz="931580">
              <a:defRPr/>
            </a:pPr>
            <a:r>
              <a:rPr lang="en-US" baseline="0" dirty="0" smtClean="0">
                <a:solidFill>
                  <a:schemeClr val="tx1"/>
                </a:solidFill>
                <a:latin typeface="Times New Roman" panose="02020603050405020304" pitchFamily="18" charset="0"/>
                <a:cs typeface="Times New Roman" panose="02020603050405020304" pitchFamily="18" charset="0"/>
              </a:rPr>
              <a:t>Paleoindians used stone tools to hunt wild game. Louisiana doesn’t have much stone naturally, so some of the stone came from Texas during this time. This means that people traveled here from Texas, or the Indians in Louisiana traded with people living in Texas. The stone points were medium to large, and could be re-sharpened many times. Early in the Paleoindian period people hunted with spears. Later Paleoindians used spears and throwing sticks, or atlatls (pronounced at LAT l).</a:t>
            </a:r>
          </a:p>
          <a:p>
            <a:pPr defTabSz="931580">
              <a:defRPr/>
            </a:pPr>
            <a:endParaRPr lang="en-US" baseline="0" dirty="0" smtClean="0">
              <a:solidFill>
                <a:schemeClr val="tx1"/>
              </a:solidFill>
              <a:latin typeface="Times New Roman" panose="02020603050405020304" pitchFamily="18" charset="0"/>
              <a:cs typeface="Times New Roman" panose="02020603050405020304" pitchFamily="18" charset="0"/>
            </a:endParaRPr>
          </a:p>
          <a:p>
            <a:pPr defTabSz="931580">
              <a:defRPr/>
            </a:pPr>
            <a:endParaRPr lang="en-US" baseline="0" dirty="0" smtClean="0">
              <a:solidFill>
                <a:schemeClr val="tx1"/>
              </a:solidFill>
              <a:latin typeface="Times New Roman" panose="02020603050405020304" pitchFamily="18" charset="0"/>
              <a:cs typeface="Times New Roman" panose="02020603050405020304" pitchFamily="18" charset="0"/>
            </a:endParaRPr>
          </a:p>
          <a:p>
            <a:pPr defTabSz="931580">
              <a:defRPr/>
            </a:pPr>
            <a:endParaRPr lang="en-US" baseline="0" dirty="0" smtClean="0">
              <a:solidFill>
                <a:schemeClr val="tx1"/>
              </a:solidFill>
              <a:latin typeface="Times New Roman" panose="02020603050405020304" pitchFamily="18" charset="0"/>
              <a:cs typeface="Times New Roman" panose="02020603050405020304" pitchFamily="18" charset="0"/>
            </a:endParaRPr>
          </a:p>
          <a:p>
            <a:pPr defTabSz="931580">
              <a:defRPr/>
            </a:pPr>
            <a:r>
              <a:rPr lang="en-US" baseline="0" dirty="0" smtClean="0">
                <a:solidFill>
                  <a:schemeClr val="tx1"/>
                </a:solidFill>
                <a:latin typeface="Times New Roman" panose="02020603050405020304" pitchFamily="18" charset="0"/>
                <a:cs typeface="Times New Roman" panose="02020603050405020304" pitchFamily="18" charset="0"/>
              </a:rPr>
              <a:t>Image credits:</a:t>
            </a:r>
            <a:endParaRPr lang="en-US" baseline="0" dirty="0" smtClean="0">
              <a:solidFill>
                <a:schemeClr val="tx1"/>
              </a:solidFill>
              <a:latin typeface="Times New Roman" panose="02020603050405020304" pitchFamily="18" charset="0"/>
              <a:cs typeface="Times New Roman" panose="02020603050405020304" pitchFamily="18" charset="0"/>
            </a:endParaRPr>
          </a:p>
          <a:p>
            <a:pPr defTabSz="931580">
              <a:defRPr/>
            </a:pPr>
            <a:r>
              <a:rPr lang="en-US" baseline="0" dirty="0" smtClean="0">
                <a:solidFill>
                  <a:schemeClr val="tx1"/>
                </a:solidFill>
                <a:latin typeface="Times New Roman" panose="02020603050405020304" pitchFamily="18" charset="0"/>
                <a:cs typeface="Times New Roman" panose="02020603050405020304" pitchFamily="18" charset="0"/>
              </a:rPr>
              <a:t>Indian hunting – Phyllis Lear</a:t>
            </a:r>
          </a:p>
          <a:p>
            <a:pPr defTabSz="931580">
              <a:defRPr/>
            </a:pPr>
            <a:r>
              <a:rPr lang="en-US" baseline="0" dirty="0" smtClean="0">
                <a:solidFill>
                  <a:schemeClr val="tx1"/>
                </a:solidFill>
                <a:latin typeface="Times New Roman" panose="02020603050405020304" pitchFamily="18" charset="0"/>
                <a:cs typeface="Times New Roman" panose="02020603050405020304" pitchFamily="18" charset="0"/>
              </a:rPr>
              <a:t>Stone points – David Griffing</a:t>
            </a:r>
            <a:endParaRPr lang="en-US" dirty="0" smtClean="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C83ABDD-839B-46D6-A477-2E83D97CD7E5}" type="slidenum">
              <a:rPr lang="en-US" smtClean="0"/>
              <a:t>9</a:t>
            </a:fld>
            <a:endParaRPr lang="en-US" dirty="0"/>
          </a:p>
        </p:txBody>
      </p:sp>
    </p:spTree>
    <p:extLst>
      <p:ext uri="{BB962C8B-B14F-4D97-AF65-F5344CB8AC3E}">
        <p14:creationId xmlns:p14="http://schemas.microsoft.com/office/powerpoint/2010/main" val="617277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BBB3ED-4BE3-40D9-9EEE-E5B52EC1A9AE}" type="datetimeFigureOut">
              <a:rPr lang="en-US" smtClean="0"/>
              <a:t>12/21/2016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AED8C4-5CCF-4C2E-AF89-B06D4DFF0813}" type="slidenum">
              <a:rPr lang="en-US" smtClean="0"/>
              <a:t>‹#›</a:t>
            </a:fld>
            <a:endParaRPr lang="en-US"/>
          </a:p>
        </p:txBody>
      </p:sp>
    </p:spTree>
    <p:extLst>
      <p:ext uri="{BB962C8B-B14F-4D97-AF65-F5344CB8AC3E}">
        <p14:creationId xmlns:p14="http://schemas.microsoft.com/office/powerpoint/2010/main" val="1996265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BBB3ED-4BE3-40D9-9EEE-E5B52EC1A9AE}" type="datetimeFigureOut">
              <a:rPr lang="en-US" smtClean="0"/>
              <a:t>12/21/2016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AED8C4-5CCF-4C2E-AF89-B06D4DFF0813}" type="slidenum">
              <a:rPr lang="en-US" smtClean="0"/>
              <a:t>‹#›</a:t>
            </a:fld>
            <a:endParaRPr lang="en-US"/>
          </a:p>
        </p:txBody>
      </p:sp>
    </p:spTree>
    <p:extLst>
      <p:ext uri="{BB962C8B-B14F-4D97-AF65-F5344CB8AC3E}">
        <p14:creationId xmlns:p14="http://schemas.microsoft.com/office/powerpoint/2010/main" val="921678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BBB3ED-4BE3-40D9-9EEE-E5B52EC1A9AE}" type="datetimeFigureOut">
              <a:rPr lang="en-US" smtClean="0"/>
              <a:t>12/21/2016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AED8C4-5CCF-4C2E-AF89-B06D4DFF0813}" type="slidenum">
              <a:rPr lang="en-US" smtClean="0"/>
              <a:t>‹#›</a:t>
            </a:fld>
            <a:endParaRPr lang="en-US"/>
          </a:p>
        </p:txBody>
      </p:sp>
    </p:spTree>
    <p:extLst>
      <p:ext uri="{BB962C8B-B14F-4D97-AF65-F5344CB8AC3E}">
        <p14:creationId xmlns:p14="http://schemas.microsoft.com/office/powerpoint/2010/main" val="307989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BBB3ED-4BE3-40D9-9EEE-E5B52EC1A9AE}" type="datetimeFigureOut">
              <a:rPr lang="en-US" smtClean="0"/>
              <a:t>12/21/2016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AED8C4-5CCF-4C2E-AF89-B06D4DFF0813}" type="slidenum">
              <a:rPr lang="en-US" smtClean="0"/>
              <a:t>‹#›</a:t>
            </a:fld>
            <a:endParaRPr lang="en-US"/>
          </a:p>
        </p:txBody>
      </p:sp>
    </p:spTree>
    <p:extLst>
      <p:ext uri="{BB962C8B-B14F-4D97-AF65-F5344CB8AC3E}">
        <p14:creationId xmlns:p14="http://schemas.microsoft.com/office/powerpoint/2010/main" val="2866956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BBB3ED-4BE3-40D9-9EEE-E5B52EC1A9AE}" type="datetimeFigureOut">
              <a:rPr lang="en-US" smtClean="0"/>
              <a:t>12/21/2016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AED8C4-5CCF-4C2E-AF89-B06D4DFF0813}" type="slidenum">
              <a:rPr lang="en-US" smtClean="0"/>
              <a:t>‹#›</a:t>
            </a:fld>
            <a:endParaRPr lang="en-US"/>
          </a:p>
        </p:txBody>
      </p:sp>
    </p:spTree>
    <p:extLst>
      <p:ext uri="{BB962C8B-B14F-4D97-AF65-F5344CB8AC3E}">
        <p14:creationId xmlns:p14="http://schemas.microsoft.com/office/powerpoint/2010/main" val="2106336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BBB3ED-4BE3-40D9-9EEE-E5B52EC1A9AE}" type="datetimeFigureOut">
              <a:rPr lang="en-US" smtClean="0"/>
              <a:t>12/21/2016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AED8C4-5CCF-4C2E-AF89-B06D4DFF0813}" type="slidenum">
              <a:rPr lang="en-US" smtClean="0"/>
              <a:t>‹#›</a:t>
            </a:fld>
            <a:endParaRPr lang="en-US"/>
          </a:p>
        </p:txBody>
      </p:sp>
    </p:spTree>
    <p:extLst>
      <p:ext uri="{BB962C8B-B14F-4D97-AF65-F5344CB8AC3E}">
        <p14:creationId xmlns:p14="http://schemas.microsoft.com/office/powerpoint/2010/main" val="3637720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BBB3ED-4BE3-40D9-9EEE-E5B52EC1A9AE}" type="datetimeFigureOut">
              <a:rPr lang="en-US" smtClean="0"/>
              <a:t>12/21/2016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AED8C4-5CCF-4C2E-AF89-B06D4DFF0813}" type="slidenum">
              <a:rPr lang="en-US" smtClean="0"/>
              <a:t>‹#›</a:t>
            </a:fld>
            <a:endParaRPr lang="en-US"/>
          </a:p>
        </p:txBody>
      </p:sp>
    </p:spTree>
    <p:extLst>
      <p:ext uri="{BB962C8B-B14F-4D97-AF65-F5344CB8AC3E}">
        <p14:creationId xmlns:p14="http://schemas.microsoft.com/office/powerpoint/2010/main" val="1363934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BBB3ED-4BE3-40D9-9EEE-E5B52EC1A9AE}" type="datetimeFigureOut">
              <a:rPr lang="en-US" smtClean="0"/>
              <a:t>12/21/2016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AED8C4-5CCF-4C2E-AF89-B06D4DFF0813}" type="slidenum">
              <a:rPr lang="en-US" smtClean="0"/>
              <a:t>‹#›</a:t>
            </a:fld>
            <a:endParaRPr lang="en-US"/>
          </a:p>
        </p:txBody>
      </p:sp>
    </p:spTree>
    <p:extLst>
      <p:ext uri="{BB962C8B-B14F-4D97-AF65-F5344CB8AC3E}">
        <p14:creationId xmlns:p14="http://schemas.microsoft.com/office/powerpoint/2010/main" val="65807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BBB3ED-4BE3-40D9-9EEE-E5B52EC1A9AE}" type="datetimeFigureOut">
              <a:rPr lang="en-US" smtClean="0"/>
              <a:t>12/21/2016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AED8C4-5CCF-4C2E-AF89-B06D4DFF0813}" type="slidenum">
              <a:rPr lang="en-US" smtClean="0"/>
              <a:t>‹#›</a:t>
            </a:fld>
            <a:endParaRPr lang="en-US"/>
          </a:p>
        </p:txBody>
      </p:sp>
    </p:spTree>
    <p:extLst>
      <p:ext uri="{BB962C8B-B14F-4D97-AF65-F5344CB8AC3E}">
        <p14:creationId xmlns:p14="http://schemas.microsoft.com/office/powerpoint/2010/main" val="3858049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BBB3ED-4BE3-40D9-9EEE-E5B52EC1A9AE}" type="datetimeFigureOut">
              <a:rPr lang="en-US" smtClean="0"/>
              <a:t>12/21/2016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AED8C4-5CCF-4C2E-AF89-B06D4DFF0813}" type="slidenum">
              <a:rPr lang="en-US" smtClean="0"/>
              <a:t>‹#›</a:t>
            </a:fld>
            <a:endParaRPr lang="en-US"/>
          </a:p>
        </p:txBody>
      </p:sp>
    </p:spTree>
    <p:extLst>
      <p:ext uri="{BB962C8B-B14F-4D97-AF65-F5344CB8AC3E}">
        <p14:creationId xmlns:p14="http://schemas.microsoft.com/office/powerpoint/2010/main" val="530730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BBB3ED-4BE3-40D9-9EEE-E5B52EC1A9AE}" type="datetimeFigureOut">
              <a:rPr lang="en-US" smtClean="0"/>
              <a:t>12/21/2016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AED8C4-5CCF-4C2E-AF89-B06D4DFF0813}" type="slidenum">
              <a:rPr lang="en-US" smtClean="0"/>
              <a:t>‹#›</a:t>
            </a:fld>
            <a:endParaRPr lang="en-US"/>
          </a:p>
        </p:txBody>
      </p:sp>
    </p:spTree>
    <p:extLst>
      <p:ext uri="{BB962C8B-B14F-4D97-AF65-F5344CB8AC3E}">
        <p14:creationId xmlns:p14="http://schemas.microsoft.com/office/powerpoint/2010/main" val="3549357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BBB3ED-4BE3-40D9-9EEE-E5B52EC1A9AE}" type="datetimeFigureOut">
              <a:rPr lang="en-US" smtClean="0"/>
              <a:t>12/21/2016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AED8C4-5CCF-4C2E-AF89-B06D4DFF0813}" type="slidenum">
              <a:rPr lang="en-US" smtClean="0"/>
              <a:t>‹#›</a:t>
            </a:fld>
            <a:endParaRPr lang="en-US"/>
          </a:p>
        </p:txBody>
      </p:sp>
    </p:spTree>
    <p:extLst>
      <p:ext uri="{BB962C8B-B14F-4D97-AF65-F5344CB8AC3E}">
        <p14:creationId xmlns:p14="http://schemas.microsoft.com/office/powerpoint/2010/main" val="20006917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0.tiff"/></Relationships>
</file>

<file path=ppt/slides/_rels/slide11.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tiff"/></Relationships>
</file>

<file path=ppt/slides/_rels/slide16.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2.tiff"/></Relationships>
</file>

<file path=ppt/slides/_rels/slide17.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7.tiff"/></Relationships>
</file>

<file path=ppt/slides/_rels/slide21.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20.jpeg"/><Relationship Id="rId4" Type="http://schemas.openxmlformats.org/officeDocument/2006/relationships/image" Target="../media/image29.tiff"/></Relationships>
</file>

<file path=ppt/slides/_rels/slide2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38.tiff"/><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tiff"/><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1.tiff"/><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2.tif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44.tiff"/><Relationship Id="rId4" Type="http://schemas.openxmlformats.org/officeDocument/2006/relationships/image" Target="../media/image43.tiff"/></Relationships>
</file>

<file path=ppt/slides/_rels/slide29.xml.rels><?xml version="1.0" encoding="UTF-8" standalone="yes"?>
<Relationships xmlns="http://schemas.openxmlformats.org/package/2006/relationships"><Relationship Id="rId3" Type="http://schemas.openxmlformats.org/officeDocument/2006/relationships/image" Target="../media/image45.tiff"/><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6.tif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48.tiff"/><Relationship Id="rId4" Type="http://schemas.openxmlformats.org/officeDocument/2006/relationships/image" Target="../media/image47.tiff"/></Relationships>
</file>

<file path=ppt/slides/_rels/slide31.xml.rels><?xml version="1.0" encoding="UTF-8" standalone="yes"?>
<Relationships xmlns="http://schemas.openxmlformats.org/package/2006/relationships"><Relationship Id="rId3" Type="http://schemas.openxmlformats.org/officeDocument/2006/relationships/image" Target="../media/image49.tiff"/><Relationship Id="rId7" Type="http://schemas.openxmlformats.org/officeDocument/2006/relationships/image" Target="../media/image53.tiff"/><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52.tiff"/><Relationship Id="rId5" Type="http://schemas.openxmlformats.org/officeDocument/2006/relationships/image" Target="../media/image51.tiff"/><Relationship Id="rId4" Type="http://schemas.openxmlformats.org/officeDocument/2006/relationships/image" Target="../media/image50.tiff"/></Relationships>
</file>

<file path=ppt/slides/_rels/slide32.xml.rels><?xml version="1.0" encoding="UTF-8" standalone="yes"?>
<Relationships xmlns="http://schemas.openxmlformats.org/package/2006/relationships"><Relationship Id="rId3" Type="http://schemas.openxmlformats.org/officeDocument/2006/relationships/image" Target="../media/image54.tiff"/><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www.crt.la.gov/archaeology/" TargetMode="External"/><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8.tiff"/><Relationship Id="rId4" Type="http://schemas.openxmlformats.org/officeDocument/2006/relationships/image" Target="../media/image7.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914400"/>
            <a:ext cx="8610600" cy="1066800"/>
          </a:xfrm>
        </p:spPr>
        <p:txBody>
          <a:bodyPr>
            <a:normAutofit/>
          </a:bodyPr>
          <a:lstStyle/>
          <a:p>
            <a:r>
              <a:rPr lang="en-US" sz="6000" b="1" dirty="0" smtClean="0">
                <a:latin typeface="Bradley Hand ITC" panose="03070402050302030203" pitchFamily="66" charset="0"/>
              </a:rPr>
              <a:t>Prehistoric Louisiana</a:t>
            </a:r>
            <a:endParaRPr lang="en-US" sz="6000" b="1" dirty="0">
              <a:latin typeface="Bradley Hand ITC" panose="03070402050302030203" pitchFamily="66" charset="0"/>
            </a:endParaRPr>
          </a:p>
        </p:txBody>
      </p:sp>
      <p:pic>
        <p:nvPicPr>
          <p:cNvPr id="5" name="Picture 4"/>
          <p:cNvPicPr>
            <a:picLocks noChangeAspect="1"/>
          </p:cNvPicPr>
          <p:nvPr/>
        </p:nvPicPr>
        <p:blipFill>
          <a:blip r:embed="rId3" cstate="email">
            <a:extLst>
              <a:ext uri="{BEBA8EAE-BF5A-486C-A8C5-ECC9F3942E4B}">
                <a14:imgProps xmlns:a14="http://schemas.microsoft.com/office/drawing/2010/main">
                  <a14:imgLayer r:embed="rId4">
                    <a14:imgEffect>
                      <a14:brightnessContrast bright="10000" contrast="10000"/>
                    </a14:imgEffect>
                  </a14:imgLayer>
                </a14:imgProps>
              </a:ext>
              <a:ext uri="{28A0092B-C50C-407E-A947-70E740481C1C}">
                <a14:useLocalDpi xmlns:a14="http://schemas.microsoft.com/office/drawing/2010/main"/>
              </a:ext>
            </a:extLst>
          </a:blip>
          <a:stretch>
            <a:fillRect/>
          </a:stretch>
        </p:blipFill>
        <p:spPr>
          <a:xfrm>
            <a:off x="1941535" y="2057400"/>
            <a:ext cx="5260931" cy="4267199"/>
          </a:xfrm>
          <a:prstGeom prst="rect">
            <a:avLst/>
          </a:prstGeom>
          <a:ln>
            <a:solidFill>
              <a:schemeClr val="tx1"/>
            </a:solidFill>
          </a:ln>
        </p:spPr>
      </p:pic>
      <p:sp>
        <p:nvSpPr>
          <p:cNvPr id="6" name="TextBox 5"/>
          <p:cNvSpPr txBox="1"/>
          <p:nvPr/>
        </p:nvSpPr>
        <p:spPr>
          <a:xfrm>
            <a:off x="442528" y="348734"/>
            <a:ext cx="8305800" cy="369332"/>
          </a:xfrm>
          <a:prstGeom prst="rect">
            <a:avLst/>
          </a:prstGeom>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dirty="0" smtClean="0">
                <a:solidFill>
                  <a:schemeClr val="bg1"/>
                </a:solidFill>
                <a:latin typeface="Aharoni" panose="02010803020104030203" pitchFamily="2" charset="-79"/>
                <a:cs typeface="Aharoni" panose="02010803020104030203" pitchFamily="2" charset="-79"/>
              </a:rPr>
              <a:t>Learn about Louisiana’s Past through Archaeology</a:t>
            </a:r>
            <a:endParaRPr lang="en-US"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7034718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1" y="152400"/>
            <a:ext cx="8610600" cy="1066800"/>
          </a:xfrm>
        </p:spPr>
        <p:txBody>
          <a:bodyPr/>
          <a:lstStyle/>
          <a:p>
            <a:r>
              <a:rPr lang="en-US" b="1" dirty="0" smtClean="0">
                <a:latin typeface="Bradley Hand ITC" panose="03070402050302030203" pitchFamily="66" charset="0"/>
              </a:rPr>
              <a:t>Prehistoric Louisiana</a:t>
            </a:r>
            <a:endParaRPr lang="en-US" b="1" dirty="0">
              <a:latin typeface="Bradley Hand ITC" panose="03070402050302030203" pitchFamily="66" charset="0"/>
            </a:endParaRPr>
          </a:p>
        </p:txBody>
      </p:sp>
      <p:sp>
        <p:nvSpPr>
          <p:cNvPr id="22" name="TextBox 21"/>
          <p:cNvSpPr txBox="1"/>
          <p:nvPr/>
        </p:nvSpPr>
        <p:spPr>
          <a:xfrm>
            <a:off x="1219199" y="6227086"/>
            <a:ext cx="6754153"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Paleoindian Period People and Settlements</a:t>
            </a:r>
            <a:endParaRPr lang="en-US"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65602" y="1219200"/>
            <a:ext cx="4453591" cy="400110"/>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Paleoindian Period – 11,500 to 8000 B.C.</a:t>
            </a:r>
            <a:endParaRPr lang="en-US" sz="20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2180" y="1619310"/>
            <a:ext cx="4940962" cy="42926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9600" y="2891971"/>
            <a:ext cx="3072580" cy="2036266"/>
          </a:xfrm>
          <a:prstGeom prst="rect">
            <a:avLst/>
          </a:prstGeom>
        </p:spPr>
      </p:pic>
      <p:sp>
        <p:nvSpPr>
          <p:cNvPr id="7" name="TextBox 6"/>
          <p:cNvSpPr txBox="1"/>
          <p:nvPr/>
        </p:nvSpPr>
        <p:spPr>
          <a:xfrm>
            <a:off x="7078319" y="5486400"/>
            <a:ext cx="1500732" cy="246221"/>
          </a:xfrm>
          <a:prstGeom prst="rect">
            <a:avLst/>
          </a:prstGeom>
          <a:noFill/>
        </p:spPr>
        <p:txBody>
          <a:bodyPr wrap="none" rtlCol="0">
            <a:spAutoFit/>
          </a:bodyPr>
          <a:lstStyle/>
          <a:p>
            <a:r>
              <a:rPr lang="en-US" sz="1000" dirty="0" smtClean="0">
                <a:latin typeface="Times New Roman" panose="02020603050405020304" pitchFamily="18" charset="0"/>
                <a:cs typeface="Times New Roman" panose="02020603050405020304" pitchFamily="18" charset="0"/>
              </a:rPr>
              <a:t>Drawings by Phyllis Lear</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97285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1" y="152400"/>
            <a:ext cx="8610600" cy="1066800"/>
          </a:xfrm>
        </p:spPr>
        <p:txBody>
          <a:bodyPr/>
          <a:lstStyle/>
          <a:p>
            <a:r>
              <a:rPr lang="en-US" b="1" dirty="0" smtClean="0">
                <a:latin typeface="Bradley Hand ITC" panose="03070402050302030203" pitchFamily="66" charset="0"/>
              </a:rPr>
              <a:t>Prehistoric Louisiana</a:t>
            </a:r>
            <a:endParaRPr lang="en-US" b="1" dirty="0">
              <a:latin typeface="Bradley Hand ITC" panose="03070402050302030203" pitchFamily="66" charset="0"/>
            </a:endParaRPr>
          </a:p>
        </p:txBody>
      </p:sp>
      <p:sp>
        <p:nvSpPr>
          <p:cNvPr id="22" name="TextBox 21"/>
          <p:cNvSpPr txBox="1"/>
          <p:nvPr/>
        </p:nvSpPr>
        <p:spPr>
          <a:xfrm>
            <a:off x="1219199" y="6227086"/>
            <a:ext cx="6754153"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Paleoindian Period Site</a:t>
            </a:r>
            <a:endParaRPr lang="en-US"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65602" y="1219200"/>
            <a:ext cx="4453591" cy="400110"/>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Paleoindian Period – 11,500 to 8000 B.C.</a:t>
            </a:r>
            <a:endParaRPr lang="en-US" sz="20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50326" y="1639824"/>
            <a:ext cx="4891898" cy="4608576"/>
          </a:xfrm>
          <a:prstGeom prst="rect">
            <a:avLst/>
          </a:prstGeom>
        </p:spPr>
      </p:pic>
      <p:sp>
        <p:nvSpPr>
          <p:cNvPr id="4" name="TextBox 3"/>
          <p:cNvSpPr txBox="1"/>
          <p:nvPr/>
        </p:nvSpPr>
        <p:spPr>
          <a:xfrm>
            <a:off x="533400" y="2999601"/>
            <a:ext cx="1278363" cy="461665"/>
          </a:xfrm>
          <a:prstGeom prst="rect">
            <a:avLst/>
          </a:prstGeom>
          <a:noFill/>
        </p:spPr>
        <p:txBody>
          <a:bodyPr wrap="none" rtlCol="0">
            <a:spAutoFit/>
          </a:bodyPr>
          <a:lstStyle/>
          <a:p>
            <a:r>
              <a:rPr lang="en-US" sz="1200" b="1" dirty="0" smtClean="0">
                <a:solidFill>
                  <a:srgbClr val="FF0000"/>
                </a:solidFill>
                <a:latin typeface="Times New Roman" panose="02020603050405020304" pitchFamily="18" charset="0"/>
                <a:cs typeface="Times New Roman" panose="02020603050405020304" pitchFamily="18" charset="0"/>
              </a:rPr>
              <a:t>John Pearce Site</a:t>
            </a:r>
          </a:p>
          <a:p>
            <a:r>
              <a:rPr lang="en-US" sz="1200" b="1" dirty="0" smtClean="0">
                <a:solidFill>
                  <a:srgbClr val="FF0000"/>
                </a:solidFill>
                <a:latin typeface="Times New Roman" panose="02020603050405020304" pitchFamily="18" charset="0"/>
                <a:cs typeface="Times New Roman" panose="02020603050405020304" pitchFamily="18" charset="0"/>
              </a:rPr>
              <a:t>Caddo Parish</a:t>
            </a:r>
            <a:endParaRPr lang="en-US" sz="1200" b="1" dirty="0">
              <a:solidFill>
                <a:srgbClr val="FF0000"/>
              </a:solidFill>
              <a:latin typeface="Times New Roman" panose="02020603050405020304" pitchFamily="18" charset="0"/>
              <a:cs typeface="Times New Roman" panose="02020603050405020304" pitchFamily="18" charset="0"/>
            </a:endParaRPr>
          </a:p>
        </p:txBody>
      </p:sp>
      <p:cxnSp>
        <p:nvCxnSpPr>
          <p:cNvPr id="7" name="Straight Arrow Connector 6"/>
          <p:cNvCxnSpPr/>
          <p:nvPr/>
        </p:nvCxnSpPr>
        <p:spPr>
          <a:xfrm flipV="1">
            <a:off x="1808463" y="2528500"/>
            <a:ext cx="553737" cy="443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70721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1" y="152400"/>
            <a:ext cx="8610600" cy="1066800"/>
          </a:xfrm>
        </p:spPr>
        <p:txBody>
          <a:bodyPr/>
          <a:lstStyle/>
          <a:p>
            <a:r>
              <a:rPr lang="en-US" b="1" dirty="0" smtClean="0">
                <a:latin typeface="Bradley Hand ITC" panose="03070402050302030203" pitchFamily="66" charset="0"/>
              </a:rPr>
              <a:t>Prehistoric Louisiana</a:t>
            </a:r>
            <a:endParaRPr lang="en-US" b="1" dirty="0">
              <a:latin typeface="Bradley Hand ITC" panose="03070402050302030203" pitchFamily="66" charset="0"/>
            </a:endParaRPr>
          </a:p>
        </p:txBody>
      </p:sp>
      <p:sp>
        <p:nvSpPr>
          <p:cNvPr id="22" name="TextBox 21"/>
          <p:cNvSpPr txBox="1"/>
          <p:nvPr/>
        </p:nvSpPr>
        <p:spPr>
          <a:xfrm>
            <a:off x="1219199" y="6227086"/>
            <a:ext cx="6754153"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John Pearce Site, around 8000 B.C.</a:t>
            </a:r>
            <a:endParaRPr lang="en-US"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65602" y="1219200"/>
            <a:ext cx="4453591" cy="400110"/>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Paleoindian Period – 11,500 to 8000 B.C.</a:t>
            </a:r>
            <a:endParaRPr lang="en-US" sz="2000"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2111084" y="4500872"/>
            <a:ext cx="1104790" cy="276999"/>
          </a:xfrm>
          <a:prstGeom prst="rect">
            <a:avLst/>
          </a:prstGeom>
          <a:noFill/>
        </p:spPr>
        <p:txBody>
          <a:bodyPr wrap="none" rtlCol="0">
            <a:spAutoFit/>
          </a:bodyPr>
          <a:lstStyle/>
          <a:p>
            <a:r>
              <a:rPr lang="en-US" sz="1200" dirty="0" smtClean="0">
                <a:latin typeface="Times New Roman" panose="02020603050405020304" pitchFamily="18" charset="0"/>
                <a:cs typeface="Times New Roman" panose="02020603050405020304" pitchFamily="18" charset="0"/>
              </a:rPr>
              <a:t>Stone Scrapers</a:t>
            </a:r>
            <a:endParaRPr lang="en-US" sz="1200"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5969697" y="4949650"/>
            <a:ext cx="958917" cy="276999"/>
          </a:xfrm>
          <a:prstGeom prst="rect">
            <a:avLst/>
          </a:prstGeom>
          <a:noFill/>
        </p:spPr>
        <p:txBody>
          <a:bodyPr wrap="none" rtlCol="0">
            <a:spAutoFit/>
          </a:bodyPr>
          <a:lstStyle/>
          <a:p>
            <a:r>
              <a:rPr lang="en-US" sz="1200" dirty="0" smtClean="0">
                <a:latin typeface="Times New Roman" panose="02020603050405020304" pitchFamily="18" charset="0"/>
                <a:cs typeface="Times New Roman" panose="02020603050405020304" pitchFamily="18" charset="0"/>
              </a:rPr>
              <a:t>Stone Points</a:t>
            </a:r>
            <a:endParaRPr lang="en-US" sz="1200"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6994284" y="5443862"/>
            <a:ext cx="1579278" cy="246221"/>
          </a:xfrm>
          <a:prstGeom prst="rect">
            <a:avLst/>
          </a:prstGeom>
          <a:noFill/>
        </p:spPr>
        <p:txBody>
          <a:bodyPr wrap="none" rtlCol="0">
            <a:spAutoFit/>
          </a:bodyPr>
          <a:lstStyle/>
          <a:p>
            <a:r>
              <a:rPr lang="en-US" sz="1000" dirty="0" smtClean="0">
                <a:latin typeface="Times New Roman" panose="02020603050405020304" pitchFamily="18" charset="0"/>
                <a:cs typeface="Times New Roman" panose="02020603050405020304" pitchFamily="18" charset="0"/>
              </a:rPr>
              <a:t>Images by Charlotte Pevny</a:t>
            </a:r>
            <a:endParaRPr lang="en-US" sz="10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0600" y="2895600"/>
            <a:ext cx="3227832" cy="1344168"/>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40972" y="2889873"/>
            <a:ext cx="1353312" cy="850392"/>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27806" y="3956673"/>
            <a:ext cx="1877470" cy="868680"/>
          </a:xfrm>
          <a:prstGeom prst="rect">
            <a:avLst/>
          </a:prstGeom>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43600" y="1981200"/>
            <a:ext cx="658368" cy="859536"/>
          </a:xfrm>
          <a:prstGeom prst="rect">
            <a:avLst/>
          </a:prstGeom>
        </p:spPr>
      </p:pic>
    </p:spTree>
    <p:extLst>
      <p:ext uri="{BB962C8B-B14F-4D97-AF65-F5344CB8AC3E}">
        <p14:creationId xmlns:p14="http://schemas.microsoft.com/office/powerpoint/2010/main" val="30507992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1" y="152400"/>
            <a:ext cx="8610600" cy="1066800"/>
          </a:xfrm>
        </p:spPr>
        <p:txBody>
          <a:bodyPr/>
          <a:lstStyle/>
          <a:p>
            <a:r>
              <a:rPr lang="en-US" b="1" dirty="0" smtClean="0">
                <a:latin typeface="Bradley Hand ITC" panose="03070402050302030203" pitchFamily="66" charset="0"/>
              </a:rPr>
              <a:t>Prehistoric Louisiana</a:t>
            </a:r>
            <a:endParaRPr lang="en-US" b="1" dirty="0">
              <a:latin typeface="Bradley Hand ITC" panose="03070402050302030203" pitchFamily="66" charset="0"/>
            </a:endParaRPr>
          </a:p>
        </p:txBody>
      </p:sp>
      <p:sp>
        <p:nvSpPr>
          <p:cNvPr id="3" name="TextBox 2"/>
          <p:cNvSpPr txBox="1"/>
          <p:nvPr/>
        </p:nvSpPr>
        <p:spPr>
          <a:xfrm>
            <a:off x="265602" y="1219200"/>
            <a:ext cx="3744936" cy="400110"/>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Archaic Period – 8000 to 800 B.C.</a:t>
            </a:r>
            <a:endParaRPr lang="en-US" sz="2000" dirty="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28800" y="1676400"/>
            <a:ext cx="5505450" cy="4404360"/>
          </a:xfrm>
          <a:prstGeom prst="rect">
            <a:avLst/>
          </a:prstGeom>
          <a:ln>
            <a:solidFill>
              <a:schemeClr val="tx1"/>
            </a:solidFill>
          </a:ln>
        </p:spPr>
      </p:pic>
      <p:sp>
        <p:nvSpPr>
          <p:cNvPr id="13" name="TextBox 12"/>
          <p:cNvSpPr txBox="1"/>
          <p:nvPr/>
        </p:nvSpPr>
        <p:spPr>
          <a:xfrm rot="16200000">
            <a:off x="6663714" y="5248229"/>
            <a:ext cx="1587294" cy="246221"/>
          </a:xfrm>
          <a:prstGeom prst="rect">
            <a:avLst/>
          </a:prstGeom>
          <a:noFill/>
        </p:spPr>
        <p:txBody>
          <a:bodyPr wrap="none" rtlCol="0">
            <a:spAutoFit/>
          </a:bodyPr>
          <a:lstStyle/>
          <a:p>
            <a:r>
              <a:rPr lang="en-US" sz="1000" dirty="0" smtClean="0">
                <a:latin typeface="Times New Roman" panose="02020603050405020304" pitchFamily="18" charset="0"/>
                <a:cs typeface="Times New Roman" panose="02020603050405020304" pitchFamily="18" charset="0"/>
              </a:rPr>
              <a:t>Artwork by Steven Patricia</a:t>
            </a:r>
            <a:endParaRPr lang="en-US" sz="10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914400" y="6227086"/>
            <a:ext cx="7391400"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Archaic Period Climate and Landscape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12868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1" y="152400"/>
            <a:ext cx="8610600" cy="1066800"/>
          </a:xfrm>
        </p:spPr>
        <p:txBody>
          <a:bodyPr/>
          <a:lstStyle/>
          <a:p>
            <a:r>
              <a:rPr lang="en-US" b="1" dirty="0" smtClean="0">
                <a:latin typeface="Bradley Hand ITC" panose="03070402050302030203" pitchFamily="66" charset="0"/>
              </a:rPr>
              <a:t>Prehistoric Louisiana</a:t>
            </a:r>
            <a:endParaRPr lang="en-US" b="1" dirty="0">
              <a:latin typeface="Bradley Hand ITC" panose="03070402050302030203" pitchFamily="66" charset="0"/>
            </a:endParaRPr>
          </a:p>
        </p:txBody>
      </p:sp>
      <p:sp>
        <p:nvSpPr>
          <p:cNvPr id="22" name="TextBox 21"/>
          <p:cNvSpPr txBox="1"/>
          <p:nvPr/>
        </p:nvSpPr>
        <p:spPr>
          <a:xfrm>
            <a:off x="1066800" y="6227086"/>
            <a:ext cx="7086599"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Archaic Period Food</a:t>
            </a:r>
            <a:endParaRPr lang="en-US"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65602" y="1219200"/>
            <a:ext cx="3744936" cy="400110"/>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Archaic Period – 8000 to 800 B.C.</a:t>
            </a:r>
            <a:endParaRPr lang="en-US" sz="20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1975" y="2015520"/>
            <a:ext cx="7848600" cy="4004280"/>
          </a:xfrm>
          <a:prstGeom prst="rect">
            <a:avLst/>
          </a:prstGeom>
        </p:spPr>
      </p:pic>
      <p:sp>
        <p:nvSpPr>
          <p:cNvPr id="6" name="TextBox 5"/>
          <p:cNvSpPr txBox="1"/>
          <p:nvPr/>
        </p:nvSpPr>
        <p:spPr>
          <a:xfrm>
            <a:off x="7543800" y="5562600"/>
            <a:ext cx="1451038" cy="246221"/>
          </a:xfrm>
          <a:prstGeom prst="rect">
            <a:avLst/>
          </a:prstGeom>
          <a:noFill/>
        </p:spPr>
        <p:txBody>
          <a:bodyPr wrap="none" rtlCol="0">
            <a:spAutoFit/>
          </a:bodyPr>
          <a:lstStyle/>
          <a:p>
            <a:r>
              <a:rPr lang="en-US" sz="1000" dirty="0" smtClean="0">
                <a:latin typeface="Times New Roman" panose="02020603050405020304" pitchFamily="18" charset="0"/>
                <a:cs typeface="Times New Roman" panose="02020603050405020304" pitchFamily="18" charset="0"/>
              </a:rPr>
              <a:t>Drawing by Phyllis Lear</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12729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1" y="152400"/>
            <a:ext cx="8610600" cy="1066800"/>
          </a:xfrm>
        </p:spPr>
        <p:txBody>
          <a:bodyPr/>
          <a:lstStyle/>
          <a:p>
            <a:r>
              <a:rPr lang="en-US" b="1" dirty="0" smtClean="0">
                <a:latin typeface="Bradley Hand ITC" panose="03070402050302030203" pitchFamily="66" charset="0"/>
              </a:rPr>
              <a:t>Prehistoric Louisiana</a:t>
            </a:r>
            <a:endParaRPr lang="en-US" b="1" dirty="0">
              <a:latin typeface="Bradley Hand ITC" panose="03070402050302030203" pitchFamily="66" charset="0"/>
            </a:endParaRPr>
          </a:p>
        </p:txBody>
      </p:sp>
      <p:sp>
        <p:nvSpPr>
          <p:cNvPr id="22" name="TextBox 21"/>
          <p:cNvSpPr txBox="1"/>
          <p:nvPr/>
        </p:nvSpPr>
        <p:spPr>
          <a:xfrm>
            <a:off x="1219199" y="6227086"/>
            <a:ext cx="6754153"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Archaic Period Tools and Weapons</a:t>
            </a:r>
            <a:endParaRPr lang="en-US"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65602" y="1219200"/>
            <a:ext cx="3744936" cy="400110"/>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Archaic Period – 8000 to 800 B.C.</a:t>
            </a:r>
            <a:endParaRPr lang="en-US" sz="20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18888" y="1619310"/>
            <a:ext cx="3791712" cy="4284752"/>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1362" y="3767287"/>
            <a:ext cx="2545287" cy="1632668"/>
          </a:xfrm>
          <a:prstGeom prst="rect">
            <a:avLst/>
          </a:prstGeom>
        </p:spPr>
      </p:pic>
      <p:sp>
        <p:nvSpPr>
          <p:cNvPr id="7" name="TextBox 6"/>
          <p:cNvSpPr txBox="1"/>
          <p:nvPr/>
        </p:nvSpPr>
        <p:spPr>
          <a:xfrm>
            <a:off x="5964378" y="5904062"/>
            <a:ext cx="1500732" cy="246221"/>
          </a:xfrm>
          <a:prstGeom prst="rect">
            <a:avLst/>
          </a:prstGeom>
          <a:noFill/>
        </p:spPr>
        <p:txBody>
          <a:bodyPr wrap="none" rtlCol="0">
            <a:spAutoFit/>
          </a:bodyPr>
          <a:lstStyle/>
          <a:p>
            <a:r>
              <a:rPr lang="en-US" sz="1000" dirty="0" smtClean="0">
                <a:latin typeface="Times New Roman" panose="02020603050405020304" pitchFamily="18" charset="0"/>
                <a:cs typeface="Times New Roman" panose="02020603050405020304" pitchFamily="18" charset="0"/>
              </a:rPr>
              <a:t>Drawings by Phyllis Lear</a:t>
            </a:r>
            <a:endParaRPr lang="en-US" sz="10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581506" y="5181600"/>
            <a:ext cx="1645001" cy="461665"/>
          </a:xfrm>
          <a:prstGeom prst="rect">
            <a:avLst/>
          </a:prstGeom>
          <a:solidFill>
            <a:schemeClr val="bg1"/>
          </a:solidFill>
        </p:spPr>
        <p:txBody>
          <a:bodyPr wrap="none" rtlCol="0">
            <a:spAutoFit/>
          </a:bodyPr>
          <a:lstStyle/>
          <a:p>
            <a:pPr algn="ctr"/>
            <a:r>
              <a:rPr lang="en-US" sz="1400" dirty="0" smtClean="0">
                <a:latin typeface="Times New Roman" panose="02020603050405020304" pitchFamily="18" charset="0"/>
                <a:cs typeface="Times New Roman" panose="02020603050405020304" pitchFamily="18" charset="0"/>
              </a:rPr>
              <a:t>Stone Tools</a:t>
            </a:r>
          </a:p>
          <a:p>
            <a:pPr algn="ctr"/>
            <a:r>
              <a:rPr lang="en-US" sz="1000" dirty="0" smtClean="0">
                <a:latin typeface="Times New Roman" panose="02020603050405020304" pitchFamily="18" charset="0"/>
                <a:cs typeface="Times New Roman" panose="02020603050405020304" pitchFamily="18" charset="0"/>
              </a:rPr>
              <a:t>Drawings by David Griffing</a:t>
            </a:r>
            <a:endParaRPr lang="en-US" sz="10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2098858" y="3354614"/>
            <a:ext cx="610293" cy="307777"/>
          </a:xfrm>
          <a:prstGeom prst="rect">
            <a:avLst/>
          </a:prstGeom>
          <a:no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Atlatl</a:t>
            </a:r>
            <a:endParaRPr lang="en-US" sz="1400" dirty="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6200000">
            <a:off x="1563353" y="1160913"/>
            <a:ext cx="1681300" cy="2652097"/>
          </a:xfrm>
          <a:prstGeom prst="rect">
            <a:avLst/>
          </a:prstGeom>
          <a:ln w="9525">
            <a:solidFill>
              <a:schemeClr val="tx1"/>
            </a:solidFill>
          </a:ln>
        </p:spPr>
      </p:pic>
      <p:sp>
        <p:nvSpPr>
          <p:cNvPr id="12" name="Shape 260"/>
          <p:cNvSpPr txBox="1"/>
          <p:nvPr/>
        </p:nvSpPr>
        <p:spPr>
          <a:xfrm rot="-5400000">
            <a:off x="2993484" y="2451344"/>
            <a:ext cx="1749127" cy="2462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0" i="0" u="none" strike="noStrike" cap="none" baseline="0" dirty="0" smtClean="0">
                <a:solidFill>
                  <a:schemeClr val="dk1"/>
                </a:solidFill>
                <a:latin typeface="Times New Roman"/>
                <a:ea typeface="Times New Roman"/>
                <a:cs typeface="Times New Roman"/>
                <a:sym typeface="Times New Roman"/>
              </a:rPr>
              <a:t>Artwork by Paula</a:t>
            </a:r>
            <a:r>
              <a:rPr lang="en-US" sz="1000" b="0" i="0" u="none" strike="noStrike" cap="none" dirty="0" smtClean="0">
                <a:solidFill>
                  <a:schemeClr val="dk1"/>
                </a:solidFill>
                <a:latin typeface="Times New Roman"/>
                <a:ea typeface="Times New Roman"/>
                <a:cs typeface="Times New Roman"/>
                <a:sym typeface="Times New Roman"/>
              </a:rPr>
              <a:t> McIver</a:t>
            </a:r>
            <a:endParaRPr lang="en-US" sz="1000" b="0" i="0" u="none" strike="noStrike" cap="none" baseline="0"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5371635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1" y="152400"/>
            <a:ext cx="8610600" cy="1066800"/>
          </a:xfrm>
        </p:spPr>
        <p:txBody>
          <a:bodyPr/>
          <a:lstStyle/>
          <a:p>
            <a:r>
              <a:rPr lang="en-US" b="1" dirty="0" smtClean="0">
                <a:latin typeface="Bradley Hand ITC" panose="03070402050302030203" pitchFamily="66" charset="0"/>
              </a:rPr>
              <a:t>Prehistoric Louisiana</a:t>
            </a:r>
            <a:endParaRPr lang="en-US" b="1" dirty="0">
              <a:latin typeface="Bradley Hand ITC" panose="03070402050302030203" pitchFamily="66" charset="0"/>
            </a:endParaRPr>
          </a:p>
        </p:txBody>
      </p:sp>
      <p:sp>
        <p:nvSpPr>
          <p:cNvPr id="22" name="TextBox 21"/>
          <p:cNvSpPr txBox="1"/>
          <p:nvPr/>
        </p:nvSpPr>
        <p:spPr>
          <a:xfrm>
            <a:off x="1066800" y="6227086"/>
            <a:ext cx="7086599"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Archaic Period People and Settlements</a:t>
            </a:r>
            <a:endParaRPr lang="en-US"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65602" y="1219200"/>
            <a:ext cx="3744936" cy="400110"/>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Archaic Period – 8000 to 800 B.C.</a:t>
            </a:r>
            <a:endParaRPr lang="en-US" sz="20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 y="2847201"/>
            <a:ext cx="2784058" cy="1324943"/>
          </a:xfrm>
          <a:prstGeom prst="rect">
            <a:avLst/>
          </a:prstGeom>
        </p:spPr>
      </p:pic>
      <p:sp>
        <p:nvSpPr>
          <p:cNvPr id="9" name="TextBox 8"/>
          <p:cNvSpPr txBox="1"/>
          <p:nvPr/>
        </p:nvSpPr>
        <p:spPr>
          <a:xfrm>
            <a:off x="685800" y="3990201"/>
            <a:ext cx="2791149" cy="276999"/>
          </a:xfrm>
          <a:prstGeom prst="rect">
            <a:avLst/>
          </a:prstGeom>
          <a:solidFill>
            <a:schemeClr val="bg1"/>
          </a:solidFill>
        </p:spPr>
        <p:txBody>
          <a:bodyPr wrap="none" rtlCol="0">
            <a:spAutoFit/>
          </a:bodyPr>
          <a:lstStyle/>
          <a:p>
            <a:r>
              <a:rPr lang="en-US" sz="1200" dirty="0" smtClean="0">
                <a:latin typeface="Times New Roman" panose="02020603050405020304" pitchFamily="18" charset="0"/>
                <a:cs typeface="Times New Roman" panose="02020603050405020304" pitchFamily="18" charset="0"/>
              </a:rPr>
              <a:t>Clay Blocks (drawing by Glenn Kennedy)</a:t>
            </a:r>
            <a:endParaRPr lang="en-US" sz="1200" dirty="0">
              <a:latin typeface="Times New Roman" panose="02020603050405020304" pitchFamily="18" charset="0"/>
              <a:cs typeface="Times New Roman" panose="02020603050405020304" pitchFamily="18" charset="0"/>
            </a:endParaRPr>
          </a:p>
        </p:txBody>
      </p:sp>
      <p:sp>
        <p:nvSpPr>
          <p:cNvPr id="10" name="TextBox 9"/>
          <p:cNvSpPr txBox="1"/>
          <p:nvPr/>
        </p:nvSpPr>
        <p:spPr>
          <a:xfrm rot="16200000">
            <a:off x="7255485" y="4433499"/>
            <a:ext cx="2895599" cy="276999"/>
          </a:xfrm>
          <a:prstGeom prst="rect">
            <a:avLst/>
          </a:prstGeom>
          <a:solidFill>
            <a:schemeClr val="bg1"/>
          </a:solidFill>
        </p:spPr>
        <p:txBody>
          <a:bodyPr wrap="square" rtlCol="0">
            <a:spAutoFit/>
          </a:bodyPr>
          <a:lstStyle/>
          <a:p>
            <a:r>
              <a:rPr lang="en-US" sz="1200" dirty="0" smtClean="0">
                <a:latin typeface="Times New Roman" panose="02020603050405020304" pitchFamily="18" charset="0"/>
                <a:cs typeface="Times New Roman" panose="02020603050405020304" pitchFamily="18" charset="0"/>
              </a:rPr>
              <a:t>Courtesy of Ancient Mounds Commission</a:t>
            </a:r>
            <a:endParaRPr lang="en-US" sz="1200"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86200" y="1619309"/>
            <a:ext cx="4677827" cy="4366731"/>
          </a:xfrm>
          <a:prstGeom prst="rect">
            <a:avLst/>
          </a:prstGeom>
          <a:ln>
            <a:solidFill>
              <a:schemeClr val="tx1"/>
            </a:solidFill>
          </a:ln>
        </p:spPr>
      </p:pic>
    </p:spTree>
    <p:extLst>
      <p:ext uri="{BB962C8B-B14F-4D97-AF65-F5344CB8AC3E}">
        <p14:creationId xmlns:p14="http://schemas.microsoft.com/office/powerpoint/2010/main" val="12564097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1" y="152400"/>
            <a:ext cx="8610600" cy="1066800"/>
          </a:xfrm>
        </p:spPr>
        <p:txBody>
          <a:bodyPr/>
          <a:lstStyle/>
          <a:p>
            <a:r>
              <a:rPr lang="en-US" b="1" dirty="0" smtClean="0">
                <a:latin typeface="Bradley Hand ITC" panose="03070402050302030203" pitchFamily="66" charset="0"/>
              </a:rPr>
              <a:t>Prehistoric Louisiana</a:t>
            </a:r>
            <a:endParaRPr lang="en-US" b="1" dirty="0">
              <a:latin typeface="Bradley Hand ITC" panose="03070402050302030203" pitchFamily="66" charset="0"/>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5000" y="1578104"/>
            <a:ext cx="5256296" cy="5029200"/>
          </a:xfrm>
          <a:prstGeom prst="rect">
            <a:avLst/>
          </a:prstGeom>
        </p:spPr>
      </p:pic>
      <p:sp>
        <p:nvSpPr>
          <p:cNvPr id="5" name="TextBox 4"/>
          <p:cNvSpPr txBox="1"/>
          <p:nvPr/>
        </p:nvSpPr>
        <p:spPr>
          <a:xfrm>
            <a:off x="265602" y="1219200"/>
            <a:ext cx="3744936" cy="400110"/>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Archaic Period – 8000 to 800 B.C.</a:t>
            </a:r>
            <a:endParaRPr lang="en-US" sz="2000"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1219199" y="6227086"/>
            <a:ext cx="6754153"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Archaic Period Sites</a:t>
            </a:r>
            <a:endParaRPr lang="en-US"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5029200" y="2618601"/>
            <a:ext cx="2271327" cy="276999"/>
          </a:xfrm>
          <a:prstGeom prst="rect">
            <a:avLst/>
          </a:prstGeom>
          <a:noFill/>
        </p:spPr>
        <p:txBody>
          <a:bodyPr wrap="none" rtlCol="0">
            <a:spAutoFit/>
          </a:bodyPr>
          <a:lstStyle/>
          <a:p>
            <a:r>
              <a:rPr lang="en-US" sz="1200" b="1" dirty="0" smtClean="0">
                <a:solidFill>
                  <a:srgbClr val="FF0000"/>
                </a:solidFill>
                <a:latin typeface="Times New Roman" panose="02020603050405020304" pitchFamily="18" charset="0"/>
                <a:cs typeface="Times New Roman" panose="02020603050405020304" pitchFamily="18" charset="0"/>
              </a:rPr>
              <a:t>Watson Brake, Ouachita Parish</a:t>
            </a:r>
            <a:endParaRPr lang="en-US" sz="1200" b="1" dirty="0">
              <a:solidFill>
                <a:srgbClr val="FF0000"/>
              </a:solidFill>
              <a:latin typeface="Times New Roman" panose="02020603050405020304" pitchFamily="18" charset="0"/>
              <a:cs typeface="Times New Roman" panose="02020603050405020304" pitchFamily="18" charset="0"/>
            </a:endParaRPr>
          </a:p>
        </p:txBody>
      </p:sp>
      <p:cxnSp>
        <p:nvCxnSpPr>
          <p:cNvPr id="13" name="Straight Arrow Connector 12"/>
          <p:cNvCxnSpPr/>
          <p:nvPr/>
        </p:nvCxnSpPr>
        <p:spPr>
          <a:xfrm flipH="1" flipV="1">
            <a:off x="4068532" y="2438400"/>
            <a:ext cx="960668" cy="3187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181600" y="1704201"/>
            <a:ext cx="2479012" cy="276999"/>
          </a:xfrm>
          <a:prstGeom prst="rect">
            <a:avLst/>
          </a:prstGeom>
          <a:noFill/>
        </p:spPr>
        <p:txBody>
          <a:bodyPr wrap="none" rtlCol="0">
            <a:spAutoFit/>
          </a:bodyPr>
          <a:lstStyle/>
          <a:p>
            <a:r>
              <a:rPr lang="en-US" sz="1200" b="1" dirty="0" smtClean="0">
                <a:solidFill>
                  <a:srgbClr val="FF0000"/>
                </a:solidFill>
                <a:latin typeface="Times New Roman" panose="02020603050405020304" pitchFamily="18" charset="0"/>
                <a:cs typeface="Times New Roman" panose="02020603050405020304" pitchFamily="18" charset="0"/>
              </a:rPr>
              <a:t>Poverty Point, West Carroll Parish</a:t>
            </a:r>
            <a:endParaRPr lang="en-US" sz="1200" b="1" dirty="0">
              <a:solidFill>
                <a:srgbClr val="FF0000"/>
              </a:solidFill>
              <a:latin typeface="Times New Roman" panose="02020603050405020304" pitchFamily="18" charset="0"/>
              <a:cs typeface="Times New Roman" panose="02020603050405020304" pitchFamily="18" charset="0"/>
            </a:endParaRPr>
          </a:p>
        </p:txBody>
      </p:sp>
      <p:cxnSp>
        <p:nvCxnSpPr>
          <p:cNvPr id="11" name="Straight Arrow Connector 10"/>
          <p:cNvCxnSpPr/>
          <p:nvPr/>
        </p:nvCxnSpPr>
        <p:spPr>
          <a:xfrm flipH="1">
            <a:off x="4596275" y="1842700"/>
            <a:ext cx="585325" cy="2909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71810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1" y="152400"/>
            <a:ext cx="8610600" cy="1066800"/>
          </a:xfrm>
        </p:spPr>
        <p:txBody>
          <a:bodyPr/>
          <a:lstStyle/>
          <a:p>
            <a:r>
              <a:rPr lang="en-US" b="1" dirty="0" smtClean="0">
                <a:latin typeface="Bradley Hand ITC" panose="03070402050302030203" pitchFamily="66" charset="0"/>
              </a:rPr>
              <a:t>Prehistoric Louisiana</a:t>
            </a:r>
            <a:endParaRPr lang="en-US" b="1" dirty="0">
              <a:latin typeface="Bradley Hand ITC" panose="03070402050302030203" pitchFamily="66" charset="0"/>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00200" y="1166718"/>
            <a:ext cx="5943600" cy="4864750"/>
          </a:xfrm>
          <a:prstGeom prst="rect">
            <a:avLst/>
          </a:prstGeom>
          <a:ln>
            <a:solidFill>
              <a:schemeClr val="tx1"/>
            </a:solidFill>
          </a:ln>
        </p:spPr>
      </p:pic>
      <p:sp>
        <p:nvSpPr>
          <p:cNvPr id="10" name="TextBox 9"/>
          <p:cNvSpPr txBox="1"/>
          <p:nvPr/>
        </p:nvSpPr>
        <p:spPr>
          <a:xfrm rot="16200000">
            <a:off x="6790610" y="5096589"/>
            <a:ext cx="1752600" cy="246221"/>
          </a:xfrm>
          <a:prstGeom prst="rect">
            <a:avLst/>
          </a:prstGeom>
          <a:noFill/>
        </p:spPr>
        <p:txBody>
          <a:bodyPr wrap="square" rtlCol="0">
            <a:spAutoFit/>
          </a:bodyPr>
          <a:lstStyle/>
          <a:p>
            <a:r>
              <a:rPr lang="en-US" sz="1000" dirty="0" smtClean="0">
                <a:latin typeface="Times New Roman" panose="02020603050405020304" pitchFamily="18" charset="0"/>
                <a:cs typeface="Times New Roman" panose="02020603050405020304" pitchFamily="18" charset="0"/>
              </a:rPr>
              <a:t>Drawing by Jon Gibson</a:t>
            </a:r>
            <a:endParaRPr lang="en-US" sz="10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1219199" y="6227086"/>
            <a:ext cx="6754153"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Watson Brake,  3500 to 2800 B.C.</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05879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1" y="152400"/>
            <a:ext cx="8610600" cy="1066800"/>
          </a:xfrm>
        </p:spPr>
        <p:txBody>
          <a:bodyPr/>
          <a:lstStyle/>
          <a:p>
            <a:r>
              <a:rPr lang="en-US" b="1" dirty="0" smtClean="0">
                <a:latin typeface="Bradley Hand ITC" panose="03070402050302030203" pitchFamily="66" charset="0"/>
              </a:rPr>
              <a:t>Prehistoric Louisiana</a:t>
            </a:r>
            <a:endParaRPr lang="en-US" b="1" dirty="0">
              <a:latin typeface="Bradley Hand ITC" panose="03070402050302030203" pitchFamily="66" charset="0"/>
            </a:endParaRPr>
          </a:p>
        </p:txBody>
      </p:sp>
      <p:sp>
        <p:nvSpPr>
          <p:cNvPr id="22" name="TextBox 21"/>
          <p:cNvSpPr txBox="1"/>
          <p:nvPr/>
        </p:nvSpPr>
        <p:spPr>
          <a:xfrm>
            <a:off x="1066801" y="6227086"/>
            <a:ext cx="708660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Woodland </a:t>
            </a:r>
            <a:r>
              <a:rPr lang="en-US" dirty="0" smtClean="0">
                <a:latin typeface="Times New Roman" panose="02020603050405020304" pitchFamily="18" charset="0"/>
                <a:cs typeface="Times New Roman" panose="02020603050405020304" pitchFamily="18" charset="0"/>
              </a:rPr>
              <a:t>Period Climate </a:t>
            </a:r>
            <a:r>
              <a:rPr lang="en-US" dirty="0">
                <a:latin typeface="Times New Roman" panose="02020603050405020304" pitchFamily="18" charset="0"/>
                <a:cs typeface="Times New Roman" panose="02020603050405020304" pitchFamily="18" charset="0"/>
              </a:rPr>
              <a:t>and L</a:t>
            </a:r>
            <a:r>
              <a:rPr lang="en-US" dirty="0" smtClean="0">
                <a:latin typeface="Times New Roman" panose="02020603050405020304" pitchFamily="18" charset="0"/>
                <a:cs typeface="Times New Roman" panose="02020603050405020304" pitchFamily="18" charset="0"/>
              </a:rPr>
              <a:t>andscape</a:t>
            </a:r>
            <a:endParaRPr lang="en-US"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65602" y="1219200"/>
            <a:ext cx="4530984" cy="400110"/>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Woodland Period – 800 B.C. to A.D. 1200</a:t>
            </a:r>
            <a:endParaRPr lang="en-US" sz="20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56079" y="1726992"/>
            <a:ext cx="5480392" cy="4445208"/>
          </a:xfrm>
          <a:prstGeom prst="rect">
            <a:avLst/>
          </a:prstGeom>
          <a:ln>
            <a:solidFill>
              <a:schemeClr val="tx1"/>
            </a:solidFill>
          </a:ln>
        </p:spPr>
      </p:pic>
      <p:sp>
        <p:nvSpPr>
          <p:cNvPr id="4" name="TextBox 3"/>
          <p:cNvSpPr txBox="1"/>
          <p:nvPr/>
        </p:nvSpPr>
        <p:spPr>
          <a:xfrm rot="16200000">
            <a:off x="6780807" y="5422212"/>
            <a:ext cx="1406154" cy="246221"/>
          </a:xfrm>
          <a:prstGeom prst="rect">
            <a:avLst/>
          </a:prstGeom>
          <a:noFill/>
        </p:spPr>
        <p:txBody>
          <a:bodyPr wrap="none" rtlCol="0">
            <a:spAutoFit/>
          </a:bodyPr>
          <a:lstStyle/>
          <a:p>
            <a:r>
              <a:rPr lang="en-US" sz="1000" dirty="0" smtClean="0">
                <a:latin typeface="Times New Roman" panose="02020603050405020304" pitchFamily="18" charset="0"/>
                <a:cs typeface="Times New Roman" panose="02020603050405020304" pitchFamily="18" charset="0"/>
              </a:rPr>
              <a:t>Painting by Martin Pate</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37062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1" y="152400"/>
            <a:ext cx="8610600" cy="1066800"/>
          </a:xfrm>
        </p:spPr>
        <p:txBody>
          <a:bodyPr/>
          <a:lstStyle/>
          <a:p>
            <a:r>
              <a:rPr lang="en-US" b="1" dirty="0" smtClean="0">
                <a:latin typeface="Bradley Hand ITC" panose="03070402050302030203" pitchFamily="66" charset="0"/>
              </a:rPr>
              <a:t>Prehistoric Louisiana</a:t>
            </a:r>
            <a:endParaRPr lang="en-US" b="1" dirty="0">
              <a:latin typeface="Bradley Hand ITC" panose="03070402050302030203" pitchFamily="66" charset="0"/>
            </a:endParaRPr>
          </a:p>
        </p:txBody>
      </p:sp>
      <p:sp>
        <p:nvSpPr>
          <p:cNvPr id="10" name="TextBox 9"/>
          <p:cNvSpPr txBox="1"/>
          <p:nvPr/>
        </p:nvSpPr>
        <p:spPr>
          <a:xfrm>
            <a:off x="1271561" y="6227086"/>
            <a:ext cx="6662143" cy="369332"/>
          </a:xfrm>
          <a:prstGeom prst="rect">
            <a:avLst/>
          </a:prstGeom>
          <a:noFill/>
        </p:spPr>
        <p:txBody>
          <a:bodyPr wrap="square" rtlCol="0">
            <a:spAutoFit/>
          </a:bodyPr>
          <a:lstStyle/>
          <a:p>
            <a:pPr algn="ctr"/>
            <a:r>
              <a:rPr lang="en-US" dirty="0" smtClean="0">
                <a:solidFill>
                  <a:prstClr val="black"/>
                </a:solidFill>
                <a:latin typeface="Times New Roman" panose="02020603050405020304" pitchFamily="18" charset="0"/>
                <a:cs typeface="Times New Roman" panose="02020603050405020304" pitchFamily="18" charset="0"/>
              </a:rPr>
              <a:t>Prehistoric Life in Louisiana</a:t>
            </a:r>
            <a:endParaRPr lang="en-US" dirty="0">
              <a:solidFill>
                <a:prstClr val="black"/>
              </a:solidFill>
              <a:latin typeface="Times New Roman" panose="02020603050405020304" pitchFamily="18" charset="0"/>
              <a:cs typeface="Times New Roman" panose="02020603050405020304" pitchFamily="18" charset="0"/>
            </a:endParaRPr>
          </a:p>
        </p:txBody>
      </p:sp>
      <p:sp>
        <p:nvSpPr>
          <p:cNvPr id="8" name="TextBox 7"/>
          <p:cNvSpPr txBox="1"/>
          <p:nvPr/>
        </p:nvSpPr>
        <p:spPr>
          <a:xfrm rot="16200000">
            <a:off x="6981941" y="5228167"/>
            <a:ext cx="1406154" cy="246221"/>
          </a:xfrm>
          <a:prstGeom prst="rect">
            <a:avLst/>
          </a:prstGeom>
          <a:noFill/>
        </p:spPr>
        <p:txBody>
          <a:bodyPr wrap="none" rtlCol="0">
            <a:spAutoFit/>
          </a:bodyPr>
          <a:lstStyle/>
          <a:p>
            <a:r>
              <a:rPr lang="en-US" sz="1000" dirty="0" smtClean="0">
                <a:solidFill>
                  <a:prstClr val="black"/>
                </a:solidFill>
                <a:latin typeface="Times New Roman" panose="02020603050405020304" pitchFamily="18" charset="0"/>
                <a:cs typeface="Times New Roman" panose="02020603050405020304" pitchFamily="18" charset="0"/>
              </a:rPr>
              <a:t>Painting by Martin Pate</a:t>
            </a:r>
            <a:endParaRPr lang="en-US" sz="1000" dirty="0">
              <a:solidFill>
                <a:prstClr val="black"/>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cstate="email">
            <a:extLst>
              <a:ext uri="{BEBA8EAE-BF5A-486C-A8C5-ECC9F3942E4B}">
                <a14:imgProps xmlns:a14="http://schemas.microsoft.com/office/drawing/2010/main">
                  <a14:imgLayer r:embed="rId4">
                    <a14:imgEffect>
                      <a14:brightnessContrast bright="10000" contrast="10000"/>
                    </a14:imgEffect>
                  </a14:imgLayer>
                </a14:imgProps>
              </a:ext>
              <a:ext uri="{28A0092B-C50C-407E-A947-70E740481C1C}">
                <a14:useLocalDpi xmlns:a14="http://schemas.microsoft.com/office/drawing/2010/main"/>
              </a:ext>
            </a:extLst>
          </a:blip>
          <a:stretch>
            <a:fillRect/>
          </a:stretch>
        </p:blipFill>
        <p:spPr>
          <a:xfrm>
            <a:off x="1643358" y="1219200"/>
            <a:ext cx="5918548" cy="4800600"/>
          </a:xfrm>
          <a:prstGeom prst="rect">
            <a:avLst/>
          </a:prstGeom>
          <a:ln>
            <a:solidFill>
              <a:schemeClr val="tx1"/>
            </a:solidFill>
          </a:ln>
        </p:spPr>
      </p:pic>
    </p:spTree>
    <p:extLst>
      <p:ext uri="{BB962C8B-B14F-4D97-AF65-F5344CB8AC3E}">
        <p14:creationId xmlns:p14="http://schemas.microsoft.com/office/powerpoint/2010/main" val="41267195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1" y="152400"/>
            <a:ext cx="8610600" cy="1066800"/>
          </a:xfrm>
        </p:spPr>
        <p:txBody>
          <a:bodyPr/>
          <a:lstStyle/>
          <a:p>
            <a:r>
              <a:rPr lang="en-US" b="1" dirty="0" smtClean="0">
                <a:latin typeface="Bradley Hand ITC" panose="03070402050302030203" pitchFamily="66" charset="0"/>
              </a:rPr>
              <a:t>Prehistoric Louisiana</a:t>
            </a:r>
            <a:endParaRPr lang="en-US" b="1" dirty="0">
              <a:latin typeface="Bradley Hand ITC" panose="03070402050302030203" pitchFamily="66" charset="0"/>
            </a:endParaRPr>
          </a:p>
        </p:txBody>
      </p:sp>
      <p:sp>
        <p:nvSpPr>
          <p:cNvPr id="22" name="TextBox 21"/>
          <p:cNvSpPr txBox="1"/>
          <p:nvPr/>
        </p:nvSpPr>
        <p:spPr>
          <a:xfrm>
            <a:off x="1219199" y="6227086"/>
            <a:ext cx="6754153"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Woodland Period Food</a:t>
            </a:r>
            <a:endParaRPr lang="en-US"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65602" y="1219200"/>
            <a:ext cx="4530984" cy="400110"/>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Woodland Period – 800 B.C. to A.D. 1200</a:t>
            </a:r>
            <a:endParaRPr lang="en-US" sz="20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62600" y="1332814"/>
            <a:ext cx="2847048" cy="4514719"/>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5602" y="2209800"/>
            <a:ext cx="4891764" cy="3256788"/>
          </a:xfrm>
          <a:prstGeom prst="rect">
            <a:avLst/>
          </a:prstGeom>
        </p:spPr>
      </p:pic>
      <p:sp>
        <p:nvSpPr>
          <p:cNvPr id="8" name="TextBox 7"/>
          <p:cNvSpPr txBox="1"/>
          <p:nvPr/>
        </p:nvSpPr>
        <p:spPr>
          <a:xfrm>
            <a:off x="3557954" y="5257668"/>
            <a:ext cx="1500732" cy="246221"/>
          </a:xfrm>
          <a:prstGeom prst="rect">
            <a:avLst/>
          </a:prstGeom>
          <a:noFill/>
        </p:spPr>
        <p:txBody>
          <a:bodyPr wrap="none" rtlCol="0">
            <a:spAutoFit/>
          </a:bodyPr>
          <a:lstStyle/>
          <a:p>
            <a:r>
              <a:rPr lang="en-US" sz="1000" dirty="0" smtClean="0">
                <a:latin typeface="Times New Roman" panose="02020603050405020304" pitchFamily="18" charset="0"/>
                <a:cs typeface="Times New Roman" panose="02020603050405020304" pitchFamily="18" charset="0"/>
              </a:rPr>
              <a:t>Drawings by Phyllis Lear</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78167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1" y="152400"/>
            <a:ext cx="8610600" cy="1066800"/>
          </a:xfrm>
        </p:spPr>
        <p:txBody>
          <a:bodyPr/>
          <a:lstStyle/>
          <a:p>
            <a:r>
              <a:rPr lang="en-US" b="1" dirty="0" smtClean="0">
                <a:latin typeface="Bradley Hand ITC" panose="03070402050302030203" pitchFamily="66" charset="0"/>
              </a:rPr>
              <a:t>Prehistoric Louisiana</a:t>
            </a:r>
            <a:endParaRPr lang="en-US" b="1" dirty="0">
              <a:latin typeface="Bradley Hand ITC" panose="03070402050302030203" pitchFamily="66" charset="0"/>
            </a:endParaRPr>
          </a:p>
        </p:txBody>
      </p:sp>
      <p:sp>
        <p:nvSpPr>
          <p:cNvPr id="22" name="TextBox 21"/>
          <p:cNvSpPr txBox="1"/>
          <p:nvPr/>
        </p:nvSpPr>
        <p:spPr>
          <a:xfrm>
            <a:off x="1219199" y="6227086"/>
            <a:ext cx="6754153"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Woodland Period Tools and Weapons</a:t>
            </a:r>
            <a:endParaRPr lang="en-US"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65602" y="1219200"/>
            <a:ext cx="4530984" cy="400110"/>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Woodland Period – 800 B.C. to A.D. 1200</a:t>
            </a:r>
            <a:endParaRPr lang="en-US" sz="20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7073" y="1687571"/>
            <a:ext cx="2725450" cy="1565123"/>
          </a:xfrm>
          <a:prstGeom prst="rect">
            <a:avLst/>
          </a:prstGeom>
        </p:spPr>
      </p:pic>
      <p:sp>
        <p:nvSpPr>
          <p:cNvPr id="7" name="TextBox 6"/>
          <p:cNvSpPr txBox="1"/>
          <p:nvPr/>
        </p:nvSpPr>
        <p:spPr>
          <a:xfrm>
            <a:off x="1608337" y="3048000"/>
            <a:ext cx="997389" cy="307777"/>
          </a:xfrm>
          <a:prstGeom prst="rect">
            <a:avLst/>
          </a:prstGeom>
          <a:solidFill>
            <a:schemeClr val="bg1"/>
          </a:solidFill>
        </p:spPr>
        <p:txBody>
          <a:bodyPr wrap="none" rtlCol="0">
            <a:spAutoFit/>
          </a:bodyPr>
          <a:lstStyle/>
          <a:p>
            <a:r>
              <a:rPr lang="en-US" sz="1400" dirty="0" smtClean="0">
                <a:latin typeface="Times New Roman" panose="02020603050405020304" pitchFamily="18" charset="0"/>
                <a:cs typeface="Times New Roman" panose="02020603050405020304" pitchFamily="18" charset="0"/>
              </a:rPr>
              <a:t>Dart Points</a:t>
            </a:r>
            <a:endParaRPr lang="en-US" sz="14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6089861" y="2971300"/>
            <a:ext cx="1066799" cy="307777"/>
          </a:xfrm>
          <a:prstGeom prst="rect">
            <a:avLst/>
          </a:prstGeom>
          <a:noFill/>
          <a:ln>
            <a:noFill/>
          </a:ln>
        </p:spPr>
        <p:txBody>
          <a:bodyPr wrap="square" rtlCol="0">
            <a:spAutoFit/>
          </a:bodyPr>
          <a:lstStyle/>
          <a:p>
            <a:pPr algn="ctr"/>
            <a:r>
              <a:rPr lang="en-US" sz="1400" dirty="0" smtClean="0">
                <a:latin typeface="Times New Roman" panose="02020603050405020304" pitchFamily="18" charset="0"/>
                <a:cs typeface="Times New Roman" panose="02020603050405020304" pitchFamily="18" charset="0"/>
              </a:rPr>
              <a:t>Atlatl</a:t>
            </a:r>
            <a:endParaRPr lang="en-US" sz="1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1247663" y="3276600"/>
            <a:ext cx="1451038" cy="230832"/>
          </a:xfrm>
          <a:prstGeom prst="rect">
            <a:avLst/>
          </a:prstGeom>
          <a:noFill/>
        </p:spPr>
        <p:txBody>
          <a:bodyPr wrap="none" rtlCol="0">
            <a:spAutoFit/>
          </a:bodyPr>
          <a:lstStyle/>
          <a:p>
            <a:r>
              <a:rPr lang="en-US" sz="900" dirty="0" smtClean="0">
                <a:latin typeface="Times New Roman" panose="02020603050405020304" pitchFamily="18" charset="0"/>
                <a:cs typeface="Times New Roman" panose="02020603050405020304" pitchFamily="18" charset="0"/>
              </a:rPr>
              <a:t>Drawing by David Griffing</a:t>
            </a:r>
            <a:endParaRPr lang="en-US" sz="9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5924212" y="5649756"/>
            <a:ext cx="1398099" cy="307777"/>
          </a:xfrm>
          <a:prstGeom prst="rect">
            <a:avLst/>
          </a:prstGeom>
          <a:noFill/>
          <a:ln>
            <a:noFill/>
          </a:ln>
        </p:spPr>
        <p:txBody>
          <a:bodyPr wrap="square" rtlCol="0">
            <a:spAutoFit/>
          </a:bodyPr>
          <a:lstStyle/>
          <a:p>
            <a:pPr algn="ctr"/>
            <a:r>
              <a:rPr lang="en-US" sz="1400" dirty="0" smtClean="0">
                <a:latin typeface="Times New Roman" panose="02020603050405020304" pitchFamily="18" charset="0"/>
                <a:cs typeface="Times New Roman" panose="02020603050405020304" pitchFamily="18" charset="0"/>
              </a:rPr>
              <a:t>Bow and Arrow</a:t>
            </a:r>
            <a:endParaRPr lang="en-US" sz="1400" dirty="0">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62149" y="4038600"/>
            <a:ext cx="1651292" cy="1000362"/>
          </a:xfrm>
          <a:prstGeom prst="rect">
            <a:avLst/>
          </a:prstGeom>
        </p:spPr>
      </p:pic>
      <p:sp>
        <p:nvSpPr>
          <p:cNvPr id="15" name="TextBox 14"/>
          <p:cNvSpPr txBox="1"/>
          <p:nvPr/>
        </p:nvSpPr>
        <p:spPr>
          <a:xfrm>
            <a:off x="1323994" y="5334000"/>
            <a:ext cx="1451038" cy="230832"/>
          </a:xfrm>
          <a:prstGeom prst="rect">
            <a:avLst/>
          </a:prstGeom>
          <a:noFill/>
        </p:spPr>
        <p:txBody>
          <a:bodyPr wrap="none" rtlCol="0">
            <a:spAutoFit/>
          </a:bodyPr>
          <a:lstStyle/>
          <a:p>
            <a:r>
              <a:rPr lang="en-US" sz="900" dirty="0" smtClean="0">
                <a:latin typeface="Times New Roman" panose="02020603050405020304" pitchFamily="18" charset="0"/>
                <a:cs typeface="Times New Roman" panose="02020603050405020304" pitchFamily="18" charset="0"/>
              </a:rPr>
              <a:t>Drawing by David Griffing</a:t>
            </a:r>
            <a:endParaRPr lang="en-US" sz="9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1582191" y="5097266"/>
            <a:ext cx="1146468" cy="307777"/>
          </a:xfrm>
          <a:prstGeom prst="rect">
            <a:avLst/>
          </a:prstGeom>
          <a:solidFill>
            <a:schemeClr val="bg1"/>
          </a:solidFill>
        </p:spPr>
        <p:txBody>
          <a:bodyPr wrap="none" rtlCol="0">
            <a:spAutoFit/>
          </a:bodyPr>
          <a:lstStyle/>
          <a:p>
            <a:r>
              <a:rPr lang="en-US" sz="1400" dirty="0" smtClean="0">
                <a:latin typeface="Times New Roman" panose="02020603050405020304" pitchFamily="18" charset="0"/>
                <a:cs typeface="Times New Roman" panose="02020603050405020304" pitchFamily="18" charset="0"/>
              </a:rPr>
              <a:t>Arrow Points</a:t>
            </a:r>
            <a:endParaRPr lang="en-US" sz="1400" dirty="0">
              <a:latin typeface="Times New Roman" panose="02020603050405020304" pitchFamily="18" charset="0"/>
              <a:cs typeface="Times New Roman" panose="02020603050405020304" pitchFamily="18" charset="0"/>
            </a:endParaRPr>
          </a:p>
        </p:txBody>
      </p:sp>
      <p:pic>
        <p:nvPicPr>
          <p:cNvPr id="17" name="Picture 1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6200000">
            <a:off x="5592459" y="618857"/>
            <a:ext cx="1813389" cy="2860456"/>
          </a:xfrm>
          <a:prstGeom prst="rect">
            <a:avLst/>
          </a:prstGeom>
          <a:ln w="6350">
            <a:solidFill>
              <a:schemeClr val="tx1"/>
            </a:solidFill>
          </a:ln>
        </p:spPr>
      </p:pic>
      <p:sp>
        <p:nvSpPr>
          <p:cNvPr id="18" name="Shape 260"/>
          <p:cNvSpPr txBox="1"/>
          <p:nvPr/>
        </p:nvSpPr>
        <p:spPr>
          <a:xfrm rot="-5400000">
            <a:off x="7185331" y="2050326"/>
            <a:ext cx="1749127" cy="2462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900" b="0" i="0" u="none" strike="noStrike" cap="none" baseline="0" dirty="0" smtClean="0">
                <a:solidFill>
                  <a:schemeClr val="dk1"/>
                </a:solidFill>
                <a:latin typeface="Times New Roman"/>
                <a:ea typeface="Times New Roman"/>
                <a:cs typeface="Times New Roman"/>
                <a:sym typeface="Times New Roman"/>
              </a:rPr>
              <a:t>Artwork by Paula</a:t>
            </a:r>
            <a:r>
              <a:rPr lang="en-US" sz="900" b="0" i="0" u="none" strike="noStrike" cap="none" dirty="0" smtClean="0">
                <a:solidFill>
                  <a:schemeClr val="dk1"/>
                </a:solidFill>
                <a:latin typeface="Times New Roman"/>
                <a:ea typeface="Times New Roman"/>
                <a:cs typeface="Times New Roman"/>
                <a:sym typeface="Times New Roman"/>
              </a:rPr>
              <a:t> McIver</a:t>
            </a:r>
            <a:endParaRPr lang="en-US" sz="900" b="0" i="0" u="none" strike="noStrike" cap="none" baseline="0" dirty="0">
              <a:solidFill>
                <a:schemeClr val="dk1"/>
              </a:solidFill>
              <a:latin typeface="Times New Roman"/>
              <a:ea typeface="Times New Roman"/>
              <a:cs typeface="Times New Roman"/>
              <a:sym typeface="Times New Roman"/>
            </a:endParaRPr>
          </a:p>
        </p:txBody>
      </p:sp>
      <p:pic>
        <p:nvPicPr>
          <p:cNvPr id="6" name="Picture 5"/>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5076638" y="3536281"/>
            <a:ext cx="2860146" cy="2082186"/>
          </a:xfrm>
          <a:prstGeom prst="rect">
            <a:avLst/>
          </a:prstGeom>
          <a:ln w="6350">
            <a:solidFill>
              <a:schemeClr val="tx1"/>
            </a:solidFill>
          </a:ln>
        </p:spPr>
      </p:pic>
      <p:sp>
        <p:nvSpPr>
          <p:cNvPr id="19" name="Shape 260"/>
          <p:cNvSpPr txBox="1"/>
          <p:nvPr/>
        </p:nvSpPr>
        <p:spPr>
          <a:xfrm rot="-5400000">
            <a:off x="7200147" y="4690307"/>
            <a:ext cx="1749127" cy="2462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900" b="0" i="0" u="none" strike="noStrike" cap="none" baseline="0" dirty="0" smtClean="0">
                <a:solidFill>
                  <a:schemeClr val="dk1"/>
                </a:solidFill>
                <a:latin typeface="Times New Roman"/>
                <a:ea typeface="Times New Roman"/>
                <a:cs typeface="Times New Roman"/>
                <a:sym typeface="Times New Roman"/>
              </a:rPr>
              <a:t>Artwork by Margaret </a:t>
            </a:r>
            <a:r>
              <a:rPr lang="en-US" sz="900" b="0" i="0" u="none" strike="noStrike" cap="none" baseline="0" smtClean="0">
                <a:solidFill>
                  <a:schemeClr val="dk1"/>
                </a:solidFill>
                <a:latin typeface="Times New Roman"/>
                <a:ea typeface="Times New Roman"/>
                <a:cs typeface="Times New Roman"/>
                <a:sym typeface="Times New Roman"/>
              </a:rPr>
              <a:t>Humphris</a:t>
            </a:r>
            <a:endParaRPr lang="en-US" sz="900" b="0" i="0" u="none" strike="noStrike" cap="none" baseline="0" dirty="0">
              <a:solidFill>
                <a:schemeClr val="dk1"/>
              </a:solidFill>
              <a:latin typeface="Times New Roman"/>
              <a:ea typeface="Times New Roman"/>
              <a:cs typeface="Times New Roman"/>
              <a:sym typeface="Times New Roman"/>
            </a:endParaRPr>
          </a:p>
        </p:txBody>
      </p:sp>
      <p:cxnSp>
        <p:nvCxnSpPr>
          <p:cNvPr id="30" name="Straight Connector 29"/>
          <p:cNvCxnSpPr/>
          <p:nvPr/>
        </p:nvCxnSpPr>
        <p:spPr>
          <a:xfrm flipH="1">
            <a:off x="5715000" y="3632938"/>
            <a:ext cx="243374" cy="329462"/>
          </a:xfrm>
          <a:prstGeom prst="line">
            <a:avLst/>
          </a:prstGeom>
          <a:ln w="1270">
            <a:solidFill>
              <a:schemeClr val="bg2">
                <a:lumMod val="25000"/>
                <a:alpha val="8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700070" y="3995070"/>
            <a:ext cx="274320" cy="309305"/>
          </a:xfrm>
          <a:prstGeom prst="line">
            <a:avLst/>
          </a:prstGeom>
          <a:ln w="1270">
            <a:solidFill>
              <a:schemeClr val="bg2">
                <a:lumMod val="25000"/>
                <a:alpha val="8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5700184" y="3938854"/>
            <a:ext cx="448056" cy="33668"/>
          </a:xfrm>
          <a:prstGeom prst="line">
            <a:avLst/>
          </a:prstGeom>
          <a:ln w="31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55592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1" y="152400"/>
            <a:ext cx="8610600" cy="1066800"/>
          </a:xfrm>
        </p:spPr>
        <p:txBody>
          <a:bodyPr/>
          <a:lstStyle/>
          <a:p>
            <a:r>
              <a:rPr lang="en-US" b="1" dirty="0" smtClean="0">
                <a:latin typeface="Bradley Hand ITC" panose="03070402050302030203" pitchFamily="66" charset="0"/>
              </a:rPr>
              <a:t>Prehistoric Louisiana</a:t>
            </a:r>
            <a:endParaRPr lang="en-US" b="1" dirty="0">
              <a:latin typeface="Bradley Hand ITC" panose="03070402050302030203" pitchFamily="66" charset="0"/>
            </a:endParaRPr>
          </a:p>
        </p:txBody>
      </p:sp>
      <p:sp>
        <p:nvSpPr>
          <p:cNvPr id="22" name="TextBox 21"/>
          <p:cNvSpPr txBox="1"/>
          <p:nvPr/>
        </p:nvSpPr>
        <p:spPr>
          <a:xfrm>
            <a:off x="1295400" y="6227086"/>
            <a:ext cx="6754153"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Woodland Period People and Settlements</a:t>
            </a:r>
            <a:endParaRPr lang="en-US"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65602" y="1219200"/>
            <a:ext cx="4530984" cy="400110"/>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Woodland Period – 800 B.C. to A.D. 1200</a:t>
            </a:r>
            <a:endParaRPr lang="en-US" sz="20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76876" y="1752600"/>
            <a:ext cx="5791200" cy="4343400"/>
          </a:xfrm>
          <a:prstGeom prst="rect">
            <a:avLst/>
          </a:prstGeom>
          <a:ln>
            <a:solidFill>
              <a:schemeClr val="tx1"/>
            </a:solidFill>
          </a:ln>
        </p:spPr>
      </p:pic>
      <p:sp>
        <p:nvSpPr>
          <p:cNvPr id="4" name="TextBox 3"/>
          <p:cNvSpPr txBox="1"/>
          <p:nvPr/>
        </p:nvSpPr>
        <p:spPr>
          <a:xfrm rot="16200000">
            <a:off x="7001496" y="5346012"/>
            <a:ext cx="1406154" cy="246221"/>
          </a:xfrm>
          <a:prstGeom prst="rect">
            <a:avLst/>
          </a:prstGeom>
          <a:noFill/>
        </p:spPr>
        <p:txBody>
          <a:bodyPr wrap="none" rtlCol="0">
            <a:spAutoFit/>
          </a:bodyPr>
          <a:lstStyle/>
          <a:p>
            <a:r>
              <a:rPr lang="en-US" sz="1000" dirty="0" smtClean="0">
                <a:latin typeface="Times New Roman" panose="02020603050405020304" pitchFamily="18" charset="0"/>
                <a:cs typeface="Times New Roman" panose="02020603050405020304" pitchFamily="18" charset="0"/>
              </a:rPr>
              <a:t>Painting by Martin Pate</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37249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1" y="152400"/>
            <a:ext cx="8610600" cy="1066800"/>
          </a:xfrm>
        </p:spPr>
        <p:txBody>
          <a:bodyPr/>
          <a:lstStyle/>
          <a:p>
            <a:r>
              <a:rPr lang="en-US" b="1" dirty="0" smtClean="0">
                <a:latin typeface="Bradley Hand ITC" panose="03070402050302030203" pitchFamily="66" charset="0"/>
              </a:rPr>
              <a:t>Prehistoric Louisiana</a:t>
            </a:r>
            <a:endParaRPr lang="en-US" b="1" dirty="0">
              <a:latin typeface="Bradley Hand ITC" panose="03070402050302030203" pitchFamily="66" charset="0"/>
            </a:endParaRPr>
          </a:p>
        </p:txBody>
      </p:sp>
      <p:sp>
        <p:nvSpPr>
          <p:cNvPr id="22" name="TextBox 21"/>
          <p:cNvSpPr txBox="1"/>
          <p:nvPr/>
        </p:nvSpPr>
        <p:spPr>
          <a:xfrm>
            <a:off x="1219199" y="6227086"/>
            <a:ext cx="6754153"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Woodland Period Personal Items</a:t>
            </a:r>
            <a:endParaRPr lang="en-US"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65602" y="1219200"/>
            <a:ext cx="4530984" cy="400110"/>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Woodland Period – 800 B.C. to A.D. 1200</a:t>
            </a:r>
            <a:endParaRPr lang="en-US" sz="20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457201" y="3685401"/>
            <a:ext cx="4499090" cy="276999"/>
          </a:xfrm>
          <a:prstGeom prst="rect">
            <a:avLst/>
          </a:prstGeom>
          <a:noFill/>
        </p:spPr>
        <p:txBody>
          <a:bodyPr wrap="square" rtlCol="0">
            <a:spAutoFit/>
          </a:bodyPr>
          <a:lstStyle/>
          <a:p>
            <a:pPr algn="ctr"/>
            <a:r>
              <a:rPr lang="en-US" sz="1200" dirty="0" smtClean="0">
                <a:latin typeface="Times New Roman" panose="02020603050405020304" pitchFamily="18" charset="0"/>
                <a:cs typeface="Times New Roman" panose="02020603050405020304" pitchFamily="18" charset="0"/>
              </a:rPr>
              <a:t>Shell Pendants</a:t>
            </a:r>
            <a:endParaRPr lang="en-US" sz="120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1045953" y="5562600"/>
            <a:ext cx="3416070" cy="276999"/>
          </a:xfrm>
          <a:prstGeom prst="rect">
            <a:avLst/>
          </a:prstGeom>
          <a:noFill/>
        </p:spPr>
        <p:txBody>
          <a:bodyPr wrap="square" rtlCol="0">
            <a:spAutoFit/>
          </a:bodyPr>
          <a:lstStyle/>
          <a:p>
            <a:pPr algn="ctr"/>
            <a:r>
              <a:rPr lang="en-US" sz="1200" dirty="0" smtClean="0">
                <a:latin typeface="Times New Roman" panose="02020603050405020304" pitchFamily="18" charset="0"/>
                <a:cs typeface="Times New Roman" panose="02020603050405020304" pitchFamily="18" charset="0"/>
              </a:rPr>
              <a:t>Copper (left) and Stone (right) Beads</a:t>
            </a:r>
            <a:endParaRPr lang="en-US" sz="12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09632" y="4028756"/>
            <a:ext cx="2222907" cy="1457644"/>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42381" y="2007502"/>
            <a:ext cx="1796619" cy="2316820"/>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55579" y="1849232"/>
            <a:ext cx="1000712" cy="1836169"/>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7200" y="1768086"/>
            <a:ext cx="3252206" cy="1837944"/>
          </a:xfrm>
          <a:prstGeom prst="rect">
            <a:avLst/>
          </a:prstGeom>
        </p:spPr>
      </p:pic>
      <p:pic>
        <p:nvPicPr>
          <p:cNvPr id="9" name="Picture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200400" y="4569363"/>
            <a:ext cx="1261622" cy="717344"/>
          </a:xfrm>
          <a:prstGeom prst="rect">
            <a:avLst/>
          </a:prstGeom>
        </p:spPr>
      </p:pic>
      <p:pic>
        <p:nvPicPr>
          <p:cNvPr id="10" name="Picture 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45952" y="4643245"/>
            <a:ext cx="1697248" cy="643462"/>
          </a:xfrm>
          <a:prstGeom prst="rect">
            <a:avLst/>
          </a:prstGeom>
        </p:spPr>
      </p:pic>
      <p:sp>
        <p:nvSpPr>
          <p:cNvPr id="3" name="TextBox 2"/>
          <p:cNvSpPr txBox="1"/>
          <p:nvPr/>
        </p:nvSpPr>
        <p:spPr>
          <a:xfrm>
            <a:off x="6781800" y="3395132"/>
            <a:ext cx="1632359" cy="276999"/>
          </a:xfrm>
          <a:prstGeom prst="rect">
            <a:avLst/>
          </a:prstGeom>
          <a:noFill/>
        </p:spPr>
        <p:txBody>
          <a:bodyPr wrap="square" rtlCol="0">
            <a:spAutoFit/>
          </a:bodyPr>
          <a:lstStyle/>
          <a:p>
            <a:pPr algn="ctr"/>
            <a:r>
              <a:rPr lang="en-US" sz="1200" dirty="0" smtClean="0">
                <a:latin typeface="Times New Roman" panose="02020603050405020304" pitchFamily="18" charset="0"/>
                <a:cs typeface="Times New Roman" panose="02020603050405020304" pitchFamily="18" charset="0"/>
              </a:rPr>
              <a:t>Ceramic Pipes</a:t>
            </a:r>
            <a:endParaRPr lang="en-US" sz="12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6984958" y="5666037"/>
            <a:ext cx="1672253" cy="246221"/>
          </a:xfrm>
          <a:prstGeom prst="rect">
            <a:avLst/>
          </a:prstGeom>
          <a:noFill/>
        </p:spPr>
        <p:txBody>
          <a:bodyPr wrap="none" rtlCol="0">
            <a:spAutoFit/>
          </a:bodyPr>
          <a:lstStyle/>
          <a:p>
            <a:r>
              <a:rPr lang="en-US" sz="1000" dirty="0" smtClean="0">
                <a:latin typeface="Times New Roman" panose="02020603050405020304" pitchFamily="18" charset="0"/>
                <a:cs typeface="Times New Roman" panose="02020603050405020304" pitchFamily="18" charset="0"/>
              </a:rPr>
              <a:t>Photographs by Kevin Duffy</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27373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1" y="152400"/>
            <a:ext cx="8610600" cy="1066800"/>
          </a:xfrm>
        </p:spPr>
        <p:txBody>
          <a:bodyPr/>
          <a:lstStyle/>
          <a:p>
            <a:r>
              <a:rPr lang="en-US" b="1" dirty="0" smtClean="0">
                <a:latin typeface="Bradley Hand ITC" panose="03070402050302030203" pitchFamily="66" charset="0"/>
              </a:rPr>
              <a:t>Prehistoric Louisiana</a:t>
            </a:r>
            <a:endParaRPr lang="en-US" b="1" dirty="0">
              <a:latin typeface="Bradley Hand ITC" panose="03070402050302030203" pitchFamily="66" charset="0"/>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37562" y="1008888"/>
            <a:ext cx="5717425" cy="5468112"/>
          </a:xfrm>
          <a:prstGeom prst="rect">
            <a:avLst/>
          </a:prstGeom>
        </p:spPr>
      </p:pic>
      <p:sp>
        <p:nvSpPr>
          <p:cNvPr id="17" name="TextBox 16"/>
          <p:cNvSpPr txBox="1"/>
          <p:nvPr/>
        </p:nvSpPr>
        <p:spPr>
          <a:xfrm>
            <a:off x="1219199" y="6227086"/>
            <a:ext cx="6754153"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Woodland Period Site</a:t>
            </a:r>
            <a:endParaRPr lang="en-US" dirty="0">
              <a:latin typeface="Times New Roman" panose="02020603050405020304" pitchFamily="18" charset="0"/>
              <a:cs typeface="Times New Roman" panose="02020603050405020304" pitchFamily="18" charset="0"/>
            </a:endParaRPr>
          </a:p>
        </p:txBody>
      </p:sp>
      <p:sp>
        <p:nvSpPr>
          <p:cNvPr id="9" name="TextBox 8"/>
          <p:cNvSpPr txBox="1"/>
          <p:nvPr/>
        </p:nvSpPr>
        <p:spPr>
          <a:xfrm>
            <a:off x="6975445" y="3907803"/>
            <a:ext cx="1522340" cy="461665"/>
          </a:xfrm>
          <a:prstGeom prst="rect">
            <a:avLst/>
          </a:prstGeom>
          <a:noFill/>
        </p:spPr>
        <p:txBody>
          <a:bodyPr wrap="none" rtlCol="0">
            <a:spAutoFit/>
          </a:bodyPr>
          <a:lstStyle/>
          <a:p>
            <a:r>
              <a:rPr lang="en-US" sz="1200" b="1" dirty="0" smtClean="0">
                <a:solidFill>
                  <a:srgbClr val="FF0000"/>
                </a:solidFill>
                <a:latin typeface="Times New Roman" panose="02020603050405020304" pitchFamily="18" charset="0"/>
                <a:cs typeface="Times New Roman" panose="02020603050405020304" pitchFamily="18" charset="0"/>
              </a:rPr>
              <a:t>Tchefuncte,</a:t>
            </a:r>
          </a:p>
          <a:p>
            <a:r>
              <a:rPr lang="en-US" sz="1200" b="1" dirty="0" smtClean="0">
                <a:solidFill>
                  <a:srgbClr val="FF0000"/>
                </a:solidFill>
                <a:latin typeface="Times New Roman" panose="02020603050405020304" pitchFamily="18" charset="0"/>
                <a:cs typeface="Times New Roman" panose="02020603050405020304" pitchFamily="18" charset="0"/>
              </a:rPr>
              <a:t>St. Tammany Parish</a:t>
            </a:r>
            <a:endParaRPr lang="en-US" sz="1200" b="1" dirty="0">
              <a:solidFill>
                <a:srgbClr val="FF0000"/>
              </a:solidFill>
              <a:latin typeface="Times New Roman" panose="02020603050405020304" pitchFamily="18" charset="0"/>
              <a:cs typeface="Times New Roman" panose="02020603050405020304" pitchFamily="18" charset="0"/>
            </a:endParaRPr>
          </a:p>
        </p:txBody>
      </p:sp>
      <p:cxnSp>
        <p:nvCxnSpPr>
          <p:cNvPr id="10" name="Straight Arrow Connector 9"/>
          <p:cNvCxnSpPr/>
          <p:nvPr/>
        </p:nvCxnSpPr>
        <p:spPr>
          <a:xfrm flipH="1">
            <a:off x="6291532" y="4214835"/>
            <a:ext cx="683913" cy="35716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89212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1" y="152400"/>
            <a:ext cx="8610600" cy="1066800"/>
          </a:xfrm>
        </p:spPr>
        <p:txBody>
          <a:bodyPr/>
          <a:lstStyle/>
          <a:p>
            <a:r>
              <a:rPr lang="en-US" b="1" dirty="0" smtClean="0">
                <a:latin typeface="Bradley Hand ITC" panose="03070402050302030203" pitchFamily="66" charset="0"/>
              </a:rPr>
              <a:t>Prehistoric Louisiana</a:t>
            </a:r>
            <a:endParaRPr lang="en-US" b="1" dirty="0">
              <a:latin typeface="Bradley Hand ITC" panose="03070402050302030203" pitchFamily="66" charset="0"/>
            </a:endParaRPr>
          </a:p>
        </p:txBody>
      </p:sp>
      <p:sp>
        <p:nvSpPr>
          <p:cNvPr id="6" name="TextBox 5"/>
          <p:cNvSpPr txBox="1"/>
          <p:nvPr/>
        </p:nvSpPr>
        <p:spPr>
          <a:xfrm>
            <a:off x="1271562" y="6227086"/>
            <a:ext cx="6662143"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Tchefuncte </a:t>
            </a:r>
            <a:r>
              <a:rPr lang="en-US" dirty="0" smtClean="0">
                <a:latin typeface="Times New Roman" panose="02020603050405020304" pitchFamily="18" charset="0"/>
                <a:cs typeface="Times New Roman" panose="02020603050405020304" pitchFamily="18" charset="0"/>
              </a:rPr>
              <a:t>Site, 600 to 200 B.C.</a:t>
            </a:r>
            <a:endParaRPr lang="en-US" dirty="0">
              <a:latin typeface="Times New Roman" panose="02020603050405020304" pitchFamily="18" charset="0"/>
              <a:cs typeface="Times New Roman" panose="02020603050405020304" pitchFamily="18" charset="0"/>
            </a:endParaRPr>
          </a:p>
        </p:txBody>
      </p:sp>
      <p:sp>
        <p:nvSpPr>
          <p:cNvPr id="8" name="TextBox 7"/>
          <p:cNvSpPr txBox="1"/>
          <p:nvPr/>
        </p:nvSpPr>
        <p:spPr>
          <a:xfrm rot="16200000">
            <a:off x="6895678" y="4170095"/>
            <a:ext cx="3453189" cy="246221"/>
          </a:xfrm>
          <a:prstGeom prst="rect">
            <a:avLst/>
          </a:prstGeom>
          <a:noFill/>
        </p:spPr>
        <p:txBody>
          <a:bodyPr wrap="none" rtlCol="0">
            <a:spAutoFit/>
          </a:bodyPr>
          <a:lstStyle/>
          <a:p>
            <a:r>
              <a:rPr lang="en-US" sz="1000" dirty="0">
                <a:latin typeface="Times New Roman" panose="02020603050405020304" pitchFamily="18" charset="0"/>
                <a:cs typeface="Times New Roman" panose="02020603050405020304" pitchFamily="18" charset="0"/>
              </a:rPr>
              <a:t>Painting by Jack </a:t>
            </a:r>
            <a:r>
              <a:rPr lang="en-US" sz="1000" dirty="0" err="1" smtClean="0">
                <a:latin typeface="Times New Roman" panose="02020603050405020304" pitchFamily="18" charset="0"/>
                <a:cs typeface="Times New Roman" panose="02020603050405020304" pitchFamily="18" charset="0"/>
              </a:rPr>
              <a:t>McLehany</a:t>
            </a:r>
            <a:r>
              <a:rPr lang="en-US" sz="1000" dirty="0">
                <a:latin typeface="Times New Roman" panose="02020603050405020304" pitchFamily="18" charset="0"/>
                <a:cs typeface="Times New Roman" panose="02020603050405020304" pitchFamily="18" charset="0"/>
              </a:rPr>
              <a:t>, Courtesy of Guaranty Corporation</a:t>
            </a:r>
          </a:p>
        </p:txBody>
      </p:sp>
      <p:pic>
        <p:nvPicPr>
          <p:cNvPr id="1026" name="Picture 2" descr="U:\GOHSEP Project\GOHSEP\Completed Websites\Tchefuncte\Tchefuncte Images\dailylif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153" y="1193800"/>
            <a:ext cx="7680960" cy="4800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46990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1" y="152400"/>
            <a:ext cx="8610600" cy="1066800"/>
          </a:xfrm>
        </p:spPr>
        <p:txBody>
          <a:bodyPr/>
          <a:lstStyle/>
          <a:p>
            <a:r>
              <a:rPr lang="en-US" b="1" dirty="0" smtClean="0">
                <a:latin typeface="Bradley Hand ITC" panose="03070402050302030203" pitchFamily="66" charset="0"/>
              </a:rPr>
              <a:t>Prehistoric Louisiana</a:t>
            </a:r>
            <a:endParaRPr lang="en-US" b="1" dirty="0">
              <a:latin typeface="Bradley Hand ITC" panose="03070402050302030203" pitchFamily="66" charset="0"/>
            </a:endParaRPr>
          </a:p>
        </p:txBody>
      </p:sp>
      <p:sp>
        <p:nvSpPr>
          <p:cNvPr id="22" name="TextBox 21"/>
          <p:cNvSpPr txBox="1"/>
          <p:nvPr/>
        </p:nvSpPr>
        <p:spPr>
          <a:xfrm>
            <a:off x="1219199" y="6227086"/>
            <a:ext cx="6754153"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Mississippi Period Climate and Landscape</a:t>
            </a:r>
            <a:endParaRPr lang="en-US" dirty="0">
              <a:latin typeface="Times New Roman" panose="02020603050405020304" pitchFamily="18" charset="0"/>
              <a:cs typeface="Times New Roman" panose="02020603050405020304" pitchFamily="18" charset="0"/>
            </a:endParaRPr>
          </a:p>
        </p:txBody>
      </p:sp>
      <p:sp>
        <p:nvSpPr>
          <p:cNvPr id="3" name="TextBox 2"/>
          <p:cNvSpPr txBox="1"/>
          <p:nvPr/>
        </p:nvSpPr>
        <p:spPr>
          <a:xfrm>
            <a:off x="265602" y="1219200"/>
            <a:ext cx="4240520" cy="400110"/>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Mississippi Period – A.D. 1200 to 1700</a:t>
            </a:r>
            <a:endParaRPr lang="en-US" sz="2000" dirty="0">
              <a:latin typeface="Times New Roman" panose="02020603050405020304" pitchFamily="18" charset="0"/>
              <a:cs typeface="Times New Roman" panose="02020603050405020304" pitchFamily="18" charset="0"/>
            </a:endParaRPr>
          </a:p>
        </p:txBody>
      </p:sp>
      <p:sp>
        <p:nvSpPr>
          <p:cNvPr id="6" name="TextBox 5"/>
          <p:cNvSpPr txBox="1"/>
          <p:nvPr/>
        </p:nvSpPr>
        <p:spPr>
          <a:xfrm rot="16200000">
            <a:off x="7911254" y="5323570"/>
            <a:ext cx="1451038" cy="246221"/>
          </a:xfrm>
          <a:prstGeom prst="rect">
            <a:avLst/>
          </a:prstGeom>
          <a:noFill/>
        </p:spPr>
        <p:txBody>
          <a:bodyPr wrap="none" rtlCol="0">
            <a:spAutoFit/>
          </a:bodyPr>
          <a:lstStyle/>
          <a:p>
            <a:r>
              <a:rPr lang="en-US" sz="1000" dirty="0" smtClean="0">
                <a:latin typeface="Times New Roman" panose="02020603050405020304" pitchFamily="18" charset="0"/>
                <a:cs typeface="Times New Roman" panose="02020603050405020304" pitchFamily="18" charset="0"/>
              </a:rPr>
              <a:t>Drawing by Phyllis Lear</a:t>
            </a:r>
            <a:endParaRPr lang="en-US" sz="10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8887" y="1833693"/>
            <a:ext cx="7834775" cy="4267632"/>
          </a:xfrm>
          <a:prstGeom prst="rect">
            <a:avLst/>
          </a:prstGeom>
          <a:ln>
            <a:solidFill>
              <a:schemeClr val="tx1"/>
            </a:solidFill>
          </a:ln>
        </p:spPr>
      </p:pic>
    </p:spTree>
    <p:extLst>
      <p:ext uri="{BB962C8B-B14F-4D97-AF65-F5344CB8AC3E}">
        <p14:creationId xmlns:p14="http://schemas.microsoft.com/office/powerpoint/2010/main" val="41121975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1" y="152400"/>
            <a:ext cx="8610600" cy="1066800"/>
          </a:xfrm>
        </p:spPr>
        <p:txBody>
          <a:bodyPr/>
          <a:lstStyle/>
          <a:p>
            <a:r>
              <a:rPr lang="en-US" b="1" dirty="0" smtClean="0">
                <a:latin typeface="Bradley Hand ITC" panose="03070402050302030203" pitchFamily="66" charset="0"/>
              </a:rPr>
              <a:t>Prehistoric Louisiana</a:t>
            </a:r>
            <a:endParaRPr lang="en-US" b="1" dirty="0">
              <a:latin typeface="Bradley Hand ITC" panose="03070402050302030203" pitchFamily="66" charset="0"/>
            </a:endParaRPr>
          </a:p>
        </p:txBody>
      </p:sp>
      <p:sp>
        <p:nvSpPr>
          <p:cNvPr id="22" name="TextBox 21"/>
          <p:cNvSpPr txBox="1"/>
          <p:nvPr/>
        </p:nvSpPr>
        <p:spPr>
          <a:xfrm>
            <a:off x="1219199" y="6227086"/>
            <a:ext cx="6754153"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Mississippi Period Food</a:t>
            </a:r>
            <a:endParaRPr lang="en-US" dirty="0">
              <a:latin typeface="Times New Roman" panose="02020603050405020304" pitchFamily="18" charset="0"/>
              <a:cs typeface="Times New Roman" panose="02020603050405020304" pitchFamily="18" charset="0"/>
            </a:endParaRPr>
          </a:p>
        </p:txBody>
      </p:sp>
      <p:sp>
        <p:nvSpPr>
          <p:cNvPr id="3" name="TextBox 2"/>
          <p:cNvSpPr txBox="1"/>
          <p:nvPr/>
        </p:nvSpPr>
        <p:spPr>
          <a:xfrm>
            <a:off x="265602" y="1219200"/>
            <a:ext cx="4240520" cy="400110"/>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Mississippi Period – A.D. 1200 to 1700</a:t>
            </a:r>
            <a:endParaRPr lang="en-US" sz="2000" dirty="0">
              <a:latin typeface="Times New Roman" panose="02020603050405020304" pitchFamily="18" charset="0"/>
              <a:cs typeface="Times New Roman" panose="02020603050405020304" pitchFamily="18" charset="0"/>
            </a:endParaRPr>
          </a:p>
        </p:txBody>
      </p:sp>
      <p:sp>
        <p:nvSpPr>
          <p:cNvPr id="6" name="TextBox 5"/>
          <p:cNvSpPr txBox="1"/>
          <p:nvPr/>
        </p:nvSpPr>
        <p:spPr>
          <a:xfrm rot="16200000">
            <a:off x="7613994" y="5292646"/>
            <a:ext cx="1451038" cy="246221"/>
          </a:xfrm>
          <a:prstGeom prst="rect">
            <a:avLst/>
          </a:prstGeom>
          <a:noFill/>
        </p:spPr>
        <p:txBody>
          <a:bodyPr wrap="none" rtlCol="0">
            <a:spAutoFit/>
          </a:bodyPr>
          <a:lstStyle/>
          <a:p>
            <a:r>
              <a:rPr lang="en-US" sz="1000" dirty="0" smtClean="0">
                <a:latin typeface="Times New Roman" panose="02020603050405020304" pitchFamily="18" charset="0"/>
                <a:cs typeface="Times New Roman" panose="02020603050405020304" pitchFamily="18" charset="0"/>
              </a:rPr>
              <a:t>Drawing by Phyllis Lear</a:t>
            </a:r>
            <a:endParaRPr lang="en-US" sz="10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3686" y="1816852"/>
            <a:ext cx="7225177" cy="4279148"/>
          </a:xfrm>
          <a:prstGeom prst="rect">
            <a:avLst/>
          </a:prstGeom>
          <a:ln>
            <a:solidFill>
              <a:schemeClr val="tx1"/>
            </a:solidFill>
          </a:ln>
        </p:spPr>
      </p:pic>
    </p:spTree>
    <p:extLst>
      <p:ext uri="{BB962C8B-B14F-4D97-AF65-F5344CB8AC3E}">
        <p14:creationId xmlns:p14="http://schemas.microsoft.com/office/powerpoint/2010/main" val="35975245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1" y="152400"/>
            <a:ext cx="8610600" cy="1066800"/>
          </a:xfrm>
        </p:spPr>
        <p:txBody>
          <a:bodyPr/>
          <a:lstStyle/>
          <a:p>
            <a:r>
              <a:rPr lang="en-US" b="1" dirty="0" smtClean="0">
                <a:latin typeface="Bradley Hand ITC" panose="03070402050302030203" pitchFamily="66" charset="0"/>
              </a:rPr>
              <a:t>Prehistoric Louisiana</a:t>
            </a:r>
            <a:endParaRPr lang="en-US" b="1" dirty="0">
              <a:latin typeface="Bradley Hand ITC" panose="03070402050302030203" pitchFamily="66" charset="0"/>
            </a:endParaRPr>
          </a:p>
        </p:txBody>
      </p:sp>
      <p:sp>
        <p:nvSpPr>
          <p:cNvPr id="22" name="TextBox 21"/>
          <p:cNvSpPr txBox="1"/>
          <p:nvPr/>
        </p:nvSpPr>
        <p:spPr>
          <a:xfrm>
            <a:off x="1219199" y="6227086"/>
            <a:ext cx="6754153"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Mississippi Period Tools and </a:t>
            </a:r>
            <a:r>
              <a:rPr lang="en-US" dirty="0">
                <a:latin typeface="Times New Roman" panose="02020603050405020304" pitchFamily="18" charset="0"/>
                <a:cs typeface="Times New Roman" panose="02020603050405020304" pitchFamily="18" charset="0"/>
              </a:rPr>
              <a:t>W</a:t>
            </a:r>
            <a:r>
              <a:rPr lang="en-US" dirty="0" smtClean="0">
                <a:latin typeface="Times New Roman" panose="02020603050405020304" pitchFamily="18" charset="0"/>
                <a:cs typeface="Times New Roman" panose="02020603050405020304" pitchFamily="18" charset="0"/>
              </a:rPr>
              <a:t>eapons</a:t>
            </a:r>
            <a:endParaRPr lang="en-US" dirty="0">
              <a:latin typeface="Times New Roman" panose="02020603050405020304" pitchFamily="18" charset="0"/>
              <a:cs typeface="Times New Roman" panose="02020603050405020304" pitchFamily="18" charset="0"/>
            </a:endParaRPr>
          </a:p>
        </p:txBody>
      </p:sp>
      <p:sp>
        <p:nvSpPr>
          <p:cNvPr id="3" name="TextBox 2"/>
          <p:cNvSpPr txBox="1"/>
          <p:nvPr/>
        </p:nvSpPr>
        <p:spPr>
          <a:xfrm>
            <a:off x="265602" y="1219200"/>
            <a:ext cx="4240520" cy="400110"/>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Mississippi Period – A.D. 1200 to 1700</a:t>
            </a:r>
            <a:endParaRPr lang="en-US" sz="20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35399" y="1868407"/>
            <a:ext cx="1856364" cy="1124595"/>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17172" y="1935404"/>
            <a:ext cx="1590008" cy="990600"/>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5800" y="3579000"/>
            <a:ext cx="7635240" cy="2203704"/>
          </a:xfrm>
          <a:prstGeom prst="rect">
            <a:avLst/>
          </a:prstGeom>
        </p:spPr>
      </p:pic>
      <p:sp>
        <p:nvSpPr>
          <p:cNvPr id="9" name="TextBox 8"/>
          <p:cNvSpPr txBox="1"/>
          <p:nvPr/>
        </p:nvSpPr>
        <p:spPr>
          <a:xfrm>
            <a:off x="4209940" y="5653509"/>
            <a:ext cx="1500732" cy="246221"/>
          </a:xfrm>
          <a:prstGeom prst="rect">
            <a:avLst/>
          </a:prstGeom>
          <a:noFill/>
        </p:spPr>
        <p:txBody>
          <a:bodyPr wrap="none" rtlCol="0">
            <a:spAutoFit/>
          </a:bodyPr>
          <a:lstStyle/>
          <a:p>
            <a:r>
              <a:rPr lang="en-US" sz="1000" dirty="0" smtClean="0">
                <a:latin typeface="Times New Roman" panose="02020603050405020304" pitchFamily="18" charset="0"/>
                <a:cs typeface="Times New Roman" panose="02020603050405020304" pitchFamily="18" charset="0"/>
              </a:rPr>
              <a:t>Drawings by Phyllis Lear</a:t>
            </a:r>
            <a:endParaRPr lang="en-US" sz="10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5246998" y="3054678"/>
            <a:ext cx="1451038" cy="246221"/>
          </a:xfrm>
          <a:prstGeom prst="rect">
            <a:avLst/>
          </a:prstGeom>
          <a:noFill/>
        </p:spPr>
        <p:txBody>
          <a:bodyPr wrap="none" rtlCol="0">
            <a:spAutoFit/>
          </a:bodyPr>
          <a:lstStyle/>
          <a:p>
            <a:r>
              <a:rPr lang="en-US" sz="1000" dirty="0" smtClean="0">
                <a:latin typeface="Times New Roman" panose="02020603050405020304" pitchFamily="18" charset="0"/>
                <a:cs typeface="Times New Roman" panose="02020603050405020304" pitchFamily="18" charset="0"/>
              </a:rPr>
              <a:t>Drawing by Phyllis Lear</a:t>
            </a:r>
            <a:endParaRPr lang="en-US" sz="10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2035399" y="3054679"/>
            <a:ext cx="1905000" cy="246221"/>
          </a:xfrm>
          <a:prstGeom prst="rect">
            <a:avLst/>
          </a:prstGeom>
          <a:noFill/>
        </p:spPr>
        <p:txBody>
          <a:bodyPr wrap="square" rtlCol="0">
            <a:spAutoFit/>
          </a:bodyPr>
          <a:lstStyle/>
          <a:p>
            <a:pPr algn="ctr"/>
            <a:r>
              <a:rPr lang="en-US" sz="1000" dirty="0" smtClean="0">
                <a:latin typeface="Times New Roman" panose="02020603050405020304" pitchFamily="18" charset="0"/>
                <a:cs typeface="Times New Roman" panose="02020603050405020304" pitchFamily="18" charset="0"/>
              </a:rPr>
              <a:t>Drawing by David Griffing</a:t>
            </a:r>
            <a:endParaRPr lang="en-US" sz="10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2584898" y="1779299"/>
            <a:ext cx="1150564" cy="307777"/>
          </a:xfrm>
          <a:prstGeom prst="rect">
            <a:avLst/>
          </a:prstGeom>
          <a:solidFill>
            <a:schemeClr val="bg1"/>
          </a:solidFill>
        </p:spPr>
        <p:txBody>
          <a:bodyPr wrap="square" rtlCol="0">
            <a:spAutoFit/>
          </a:bodyPr>
          <a:lstStyle/>
          <a:p>
            <a:pPr algn="ctr"/>
            <a:r>
              <a:rPr lang="en-US" sz="1400" dirty="0" smtClean="0">
                <a:latin typeface="Times New Roman" panose="02020603050405020304" pitchFamily="18" charset="0"/>
                <a:cs typeface="Times New Roman" panose="02020603050405020304" pitchFamily="18" charset="0"/>
              </a:rPr>
              <a:t>Arrow Points</a:t>
            </a:r>
            <a:endParaRPr lang="en-US" sz="14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4945436" y="1825823"/>
            <a:ext cx="2217364" cy="307777"/>
          </a:xfrm>
          <a:prstGeom prst="rect">
            <a:avLst/>
          </a:prstGeom>
          <a:solidFill>
            <a:schemeClr val="bg1"/>
          </a:solidFill>
        </p:spPr>
        <p:txBody>
          <a:bodyPr wrap="square" rtlCol="0">
            <a:spAutoFit/>
          </a:bodyPr>
          <a:lstStyle/>
          <a:p>
            <a:pPr algn="ctr"/>
            <a:r>
              <a:rPr lang="en-US" sz="1400" dirty="0" smtClean="0">
                <a:latin typeface="Times New Roman" panose="02020603050405020304" pitchFamily="18" charset="0"/>
                <a:cs typeface="Times New Roman" panose="02020603050405020304" pitchFamily="18" charset="0"/>
              </a:rPr>
              <a:t>Drill, Side Scraper, Graver</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60144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1" y="152400"/>
            <a:ext cx="8610600" cy="1066800"/>
          </a:xfrm>
        </p:spPr>
        <p:txBody>
          <a:bodyPr/>
          <a:lstStyle/>
          <a:p>
            <a:r>
              <a:rPr lang="en-US" b="1" dirty="0" smtClean="0">
                <a:latin typeface="Bradley Hand ITC" panose="03070402050302030203" pitchFamily="66" charset="0"/>
              </a:rPr>
              <a:t>Prehistoric Louisiana</a:t>
            </a:r>
            <a:endParaRPr lang="en-US" b="1" dirty="0">
              <a:latin typeface="Bradley Hand ITC" panose="03070402050302030203" pitchFamily="66" charset="0"/>
            </a:endParaRPr>
          </a:p>
        </p:txBody>
      </p:sp>
      <p:sp>
        <p:nvSpPr>
          <p:cNvPr id="22" name="TextBox 21"/>
          <p:cNvSpPr txBox="1"/>
          <p:nvPr/>
        </p:nvSpPr>
        <p:spPr>
          <a:xfrm>
            <a:off x="1219199" y="6227086"/>
            <a:ext cx="6754153"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Mississippi Period People and Settlements</a:t>
            </a:r>
            <a:endParaRPr lang="en-US" dirty="0">
              <a:latin typeface="Times New Roman" panose="02020603050405020304" pitchFamily="18" charset="0"/>
              <a:cs typeface="Times New Roman" panose="02020603050405020304" pitchFamily="18" charset="0"/>
            </a:endParaRPr>
          </a:p>
        </p:txBody>
      </p:sp>
      <p:sp>
        <p:nvSpPr>
          <p:cNvPr id="3" name="TextBox 2"/>
          <p:cNvSpPr txBox="1"/>
          <p:nvPr/>
        </p:nvSpPr>
        <p:spPr>
          <a:xfrm>
            <a:off x="265602" y="1219200"/>
            <a:ext cx="4240520" cy="400110"/>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Mississippi Period – A.D. 1200 to 1700</a:t>
            </a:r>
            <a:endParaRPr lang="en-US" sz="20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6275" y="1729127"/>
            <a:ext cx="7620000" cy="4366873"/>
          </a:xfrm>
          <a:prstGeom prst="rect">
            <a:avLst/>
          </a:prstGeom>
          <a:ln>
            <a:solidFill>
              <a:schemeClr val="tx1"/>
            </a:solidFill>
          </a:ln>
        </p:spPr>
      </p:pic>
      <p:sp>
        <p:nvSpPr>
          <p:cNvPr id="6" name="TextBox 5"/>
          <p:cNvSpPr txBox="1"/>
          <p:nvPr/>
        </p:nvSpPr>
        <p:spPr>
          <a:xfrm rot="16200000">
            <a:off x="7803866" y="5323570"/>
            <a:ext cx="1451038" cy="246221"/>
          </a:xfrm>
          <a:prstGeom prst="rect">
            <a:avLst/>
          </a:prstGeom>
          <a:noFill/>
        </p:spPr>
        <p:txBody>
          <a:bodyPr wrap="none" rtlCol="0">
            <a:spAutoFit/>
          </a:bodyPr>
          <a:lstStyle/>
          <a:p>
            <a:r>
              <a:rPr lang="en-US" sz="1000" dirty="0" smtClean="0">
                <a:latin typeface="Times New Roman" panose="02020603050405020304" pitchFamily="18" charset="0"/>
                <a:cs typeface="Times New Roman" panose="02020603050405020304" pitchFamily="18" charset="0"/>
              </a:rPr>
              <a:t>Drawing by Phyllis Lear</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36823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1" y="152400"/>
            <a:ext cx="8610600" cy="1066800"/>
          </a:xfrm>
        </p:spPr>
        <p:txBody>
          <a:bodyPr/>
          <a:lstStyle/>
          <a:p>
            <a:r>
              <a:rPr lang="en-US" b="1" dirty="0" smtClean="0">
                <a:latin typeface="Bradley Hand ITC" panose="03070402050302030203" pitchFamily="66" charset="0"/>
              </a:rPr>
              <a:t>Prehistoric Louisiana</a:t>
            </a:r>
            <a:endParaRPr lang="en-US" b="1" dirty="0">
              <a:latin typeface="Bradley Hand ITC" panose="03070402050302030203" pitchFamily="66" charset="0"/>
            </a:endParaRPr>
          </a:p>
        </p:txBody>
      </p:sp>
      <p:sp>
        <p:nvSpPr>
          <p:cNvPr id="3" name="TextBox 2"/>
          <p:cNvSpPr txBox="1"/>
          <p:nvPr/>
        </p:nvSpPr>
        <p:spPr>
          <a:xfrm>
            <a:off x="1219200" y="1668482"/>
            <a:ext cx="6726521" cy="3970318"/>
          </a:xfrm>
          <a:prstGeom prst="rect">
            <a:avLst/>
          </a:prstGeom>
          <a:noFill/>
        </p:spPr>
        <p:txBody>
          <a:bodyPr wrap="none" rtlCol="0">
            <a:spAutoFit/>
          </a:bodyPr>
          <a:lstStyle/>
          <a:p>
            <a:r>
              <a:rPr lang="en-US" sz="2800" dirty="0" smtClean="0">
                <a:latin typeface="Times New Roman" panose="02020603050405020304" pitchFamily="18" charset="0"/>
                <a:cs typeface="Times New Roman" panose="02020603050405020304" pitchFamily="18" charset="0"/>
              </a:rPr>
              <a:t>Archaeology tells us about people in the past:</a:t>
            </a:r>
          </a:p>
          <a:p>
            <a:endParaRPr lang="en-US" sz="28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Artifacts and changes to the land</a:t>
            </a:r>
          </a:p>
          <a:p>
            <a:pPr marL="914400" lvl="1" indent="-457200">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Where they lived</a:t>
            </a:r>
          </a:p>
          <a:p>
            <a:pPr marL="914400" lvl="1" indent="-457200">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How they lived</a:t>
            </a:r>
          </a:p>
          <a:p>
            <a:pPr marL="1371600" lvl="2" indent="-457200">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Tools, Weapons</a:t>
            </a:r>
          </a:p>
          <a:p>
            <a:pPr marL="1371600" lvl="2" indent="-457200">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Food</a:t>
            </a:r>
          </a:p>
          <a:p>
            <a:pPr marL="1371600" lvl="2" indent="-457200">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People and Settlements</a:t>
            </a:r>
          </a:p>
          <a:p>
            <a:pPr marL="1828800" lvl="3" indent="-457200">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Earth Mounds and Homes</a:t>
            </a:r>
          </a:p>
        </p:txBody>
      </p:sp>
    </p:spTree>
    <p:extLst>
      <p:ext uri="{BB962C8B-B14F-4D97-AF65-F5344CB8AC3E}">
        <p14:creationId xmlns:p14="http://schemas.microsoft.com/office/powerpoint/2010/main" val="21957431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1" y="152400"/>
            <a:ext cx="8610600" cy="1066800"/>
          </a:xfrm>
        </p:spPr>
        <p:txBody>
          <a:bodyPr/>
          <a:lstStyle/>
          <a:p>
            <a:r>
              <a:rPr lang="en-US" b="1" dirty="0" smtClean="0">
                <a:latin typeface="Bradley Hand ITC" panose="03070402050302030203" pitchFamily="66" charset="0"/>
              </a:rPr>
              <a:t>Prehistoric Louisiana</a:t>
            </a:r>
            <a:endParaRPr lang="en-US" b="1" dirty="0">
              <a:latin typeface="Bradley Hand ITC" panose="03070402050302030203" pitchFamily="66" charset="0"/>
            </a:endParaRPr>
          </a:p>
        </p:txBody>
      </p:sp>
      <p:sp>
        <p:nvSpPr>
          <p:cNvPr id="22" name="TextBox 21"/>
          <p:cNvSpPr txBox="1"/>
          <p:nvPr/>
        </p:nvSpPr>
        <p:spPr>
          <a:xfrm>
            <a:off x="1219199" y="6227086"/>
            <a:ext cx="6754153"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Mississippi Period  Ceramics</a:t>
            </a:r>
            <a:endParaRPr lang="en-US" dirty="0">
              <a:latin typeface="Times New Roman" panose="02020603050405020304" pitchFamily="18" charset="0"/>
              <a:cs typeface="Times New Roman" panose="02020603050405020304" pitchFamily="18" charset="0"/>
            </a:endParaRPr>
          </a:p>
        </p:txBody>
      </p:sp>
      <p:sp>
        <p:nvSpPr>
          <p:cNvPr id="3" name="TextBox 2"/>
          <p:cNvSpPr txBox="1"/>
          <p:nvPr/>
        </p:nvSpPr>
        <p:spPr>
          <a:xfrm>
            <a:off x="265602" y="1219200"/>
            <a:ext cx="4240520" cy="400110"/>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Mississippi Period – A.D. 1200 to 1700</a:t>
            </a:r>
            <a:endParaRPr lang="en-US" sz="2000" dirty="0">
              <a:latin typeface="Times New Roman" panose="02020603050405020304" pitchFamily="18" charset="0"/>
              <a:cs typeface="Times New Roman" panose="02020603050405020304" pitchFamily="18" charset="0"/>
            </a:endParaRPr>
          </a:p>
        </p:txBody>
      </p:sp>
      <p:pic>
        <p:nvPicPr>
          <p:cNvPr id="26" name="Picture 2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55336" y="1419255"/>
            <a:ext cx="2379064" cy="4469374"/>
          </a:xfrm>
          <a:prstGeom prst="rect">
            <a:avLst/>
          </a:prstGeom>
        </p:spPr>
      </p:pic>
      <p:pic>
        <p:nvPicPr>
          <p:cNvPr id="27" name="Picture 2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 y="2950263"/>
            <a:ext cx="1612714" cy="2015893"/>
          </a:xfrm>
          <a:prstGeom prst="rect">
            <a:avLst/>
          </a:prstGeom>
        </p:spPr>
      </p:pic>
      <p:pic>
        <p:nvPicPr>
          <p:cNvPr id="28" name="Picture 2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13185" y="2155648"/>
            <a:ext cx="2897015" cy="2638152"/>
          </a:xfrm>
          <a:prstGeom prst="rect">
            <a:avLst/>
          </a:prstGeom>
        </p:spPr>
      </p:pic>
      <p:sp>
        <p:nvSpPr>
          <p:cNvPr id="19" name="TextBox 18"/>
          <p:cNvSpPr txBox="1"/>
          <p:nvPr/>
        </p:nvSpPr>
        <p:spPr>
          <a:xfrm>
            <a:off x="762000" y="4800600"/>
            <a:ext cx="1024639" cy="215444"/>
          </a:xfrm>
          <a:prstGeom prst="rect">
            <a:avLst/>
          </a:prstGeom>
          <a:solidFill>
            <a:schemeClr val="bg1"/>
          </a:solidFill>
        </p:spPr>
        <p:txBody>
          <a:bodyPr wrap="none" rtlCol="0">
            <a:spAutoFit/>
          </a:bodyPr>
          <a:lstStyle/>
          <a:p>
            <a:r>
              <a:rPr lang="en-US" sz="800" dirty="0" smtClean="0">
                <a:latin typeface="Times New Roman" panose="02020603050405020304" pitchFamily="18" charset="0"/>
                <a:cs typeface="Times New Roman" panose="02020603050405020304" pitchFamily="18" charset="0"/>
              </a:rPr>
              <a:t>Kamack Brushed jar</a:t>
            </a:r>
            <a:endParaRPr lang="en-US" sz="800"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4184331" y="2971800"/>
            <a:ext cx="1141659" cy="215444"/>
          </a:xfrm>
          <a:prstGeom prst="rect">
            <a:avLst/>
          </a:prstGeom>
          <a:solidFill>
            <a:schemeClr val="bg1"/>
          </a:solidFill>
        </p:spPr>
        <p:txBody>
          <a:bodyPr wrap="none" rtlCol="0">
            <a:spAutoFit/>
          </a:bodyPr>
          <a:lstStyle/>
          <a:p>
            <a:r>
              <a:rPr lang="en-US" sz="800" dirty="0" smtClean="0">
                <a:latin typeface="Times New Roman" panose="02020603050405020304" pitchFamily="18" charset="0"/>
                <a:cs typeface="Times New Roman" panose="02020603050405020304" pitchFamily="18" charset="0"/>
              </a:rPr>
              <a:t>Coles Creek Incised jar</a:t>
            </a:r>
            <a:endParaRPr lang="en-US" sz="800"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2894185" y="4724400"/>
            <a:ext cx="1196161" cy="215444"/>
          </a:xfrm>
          <a:prstGeom prst="rect">
            <a:avLst/>
          </a:prstGeom>
          <a:solidFill>
            <a:schemeClr val="bg1"/>
          </a:solidFill>
        </p:spPr>
        <p:txBody>
          <a:bodyPr wrap="none" rtlCol="0">
            <a:spAutoFit/>
          </a:bodyPr>
          <a:lstStyle/>
          <a:p>
            <a:r>
              <a:rPr lang="en-US" sz="800" dirty="0" smtClean="0">
                <a:latin typeface="Times New Roman" panose="02020603050405020304" pitchFamily="18" charset="0"/>
                <a:cs typeface="Times New Roman" panose="02020603050405020304" pitchFamily="18" charset="0"/>
              </a:rPr>
              <a:t>Hickory Engraved bottle</a:t>
            </a:r>
            <a:endParaRPr lang="en-US" sz="8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6942736" y="3273107"/>
            <a:ext cx="1024639" cy="215444"/>
          </a:xfrm>
          <a:prstGeom prst="rect">
            <a:avLst/>
          </a:prstGeom>
          <a:solidFill>
            <a:schemeClr val="bg1"/>
          </a:solidFill>
        </p:spPr>
        <p:txBody>
          <a:bodyPr wrap="none" rtlCol="0">
            <a:spAutoFit/>
          </a:bodyPr>
          <a:lstStyle/>
          <a:p>
            <a:r>
              <a:rPr lang="en-US" sz="800" dirty="0" smtClean="0">
                <a:latin typeface="Times New Roman" panose="02020603050405020304" pitchFamily="18" charset="0"/>
                <a:cs typeface="Times New Roman" panose="02020603050405020304" pitchFamily="18" charset="0"/>
              </a:rPr>
              <a:t>Mississippi Plain jar</a:t>
            </a:r>
            <a:endParaRPr lang="en-US" sz="8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6766652" y="5708602"/>
            <a:ext cx="995785" cy="215444"/>
          </a:xfrm>
          <a:prstGeom prst="rect">
            <a:avLst/>
          </a:prstGeom>
          <a:solidFill>
            <a:schemeClr val="bg1"/>
          </a:solidFill>
        </p:spPr>
        <p:txBody>
          <a:bodyPr wrap="none" rtlCol="0">
            <a:spAutoFit/>
          </a:bodyPr>
          <a:lstStyle/>
          <a:p>
            <a:r>
              <a:rPr lang="en-US" sz="800" dirty="0" smtClean="0">
                <a:latin typeface="Times New Roman" panose="02020603050405020304" pitchFamily="18" charset="0"/>
                <a:cs typeface="Times New Roman" panose="02020603050405020304" pitchFamily="18" charset="0"/>
              </a:rPr>
              <a:t>Mississippi salt pan</a:t>
            </a:r>
            <a:endParaRPr lang="en-US" sz="800"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6748175" y="4663116"/>
            <a:ext cx="1162498" cy="215444"/>
          </a:xfrm>
          <a:prstGeom prst="rect">
            <a:avLst/>
          </a:prstGeom>
          <a:solidFill>
            <a:schemeClr val="bg1"/>
          </a:solidFill>
        </p:spPr>
        <p:txBody>
          <a:bodyPr wrap="none" rtlCol="0">
            <a:spAutoFit/>
          </a:bodyPr>
          <a:lstStyle/>
          <a:p>
            <a:r>
              <a:rPr lang="en-US" sz="800" dirty="0" smtClean="0">
                <a:latin typeface="Times New Roman" panose="02020603050405020304" pitchFamily="18" charset="0"/>
                <a:cs typeface="Times New Roman" panose="02020603050405020304" pitchFamily="18" charset="0"/>
              </a:rPr>
              <a:t>Glassell Engraved bowl</a:t>
            </a:r>
            <a:endParaRPr lang="en-US" sz="8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548800" y="5128941"/>
            <a:ext cx="1390124" cy="246221"/>
          </a:xfrm>
          <a:prstGeom prst="rect">
            <a:avLst/>
          </a:prstGeom>
          <a:noFill/>
        </p:spPr>
        <p:txBody>
          <a:bodyPr wrap="none" rtlCol="0">
            <a:spAutoFit/>
          </a:bodyPr>
          <a:lstStyle/>
          <a:p>
            <a:r>
              <a:rPr lang="en-US" sz="1000" dirty="0" smtClean="0">
                <a:latin typeface="Times New Roman" panose="02020603050405020304" pitchFamily="18" charset="0"/>
                <a:cs typeface="Times New Roman" panose="02020603050405020304" pitchFamily="18" charset="0"/>
              </a:rPr>
              <a:t>Drawing by Jeff Girard</a:t>
            </a:r>
            <a:endParaRPr lang="en-US" sz="100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6619349" y="5988256"/>
            <a:ext cx="1500732" cy="246221"/>
          </a:xfrm>
          <a:prstGeom prst="rect">
            <a:avLst/>
          </a:prstGeom>
          <a:noFill/>
        </p:spPr>
        <p:txBody>
          <a:bodyPr wrap="none" rtlCol="0">
            <a:spAutoFit/>
          </a:bodyPr>
          <a:lstStyle/>
          <a:p>
            <a:r>
              <a:rPr lang="en-US" sz="1000" dirty="0" smtClean="0">
                <a:latin typeface="Times New Roman" panose="02020603050405020304" pitchFamily="18" charset="0"/>
                <a:cs typeface="Times New Roman" panose="02020603050405020304" pitchFamily="18" charset="0"/>
              </a:rPr>
              <a:t>Drawings by Phyllis Lear</a:t>
            </a:r>
            <a:endParaRPr lang="en-US" sz="1000"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3503988" y="5016044"/>
            <a:ext cx="1500732" cy="246221"/>
          </a:xfrm>
          <a:prstGeom prst="rect">
            <a:avLst/>
          </a:prstGeom>
          <a:noFill/>
        </p:spPr>
        <p:txBody>
          <a:bodyPr wrap="none" rtlCol="0">
            <a:spAutoFit/>
          </a:bodyPr>
          <a:lstStyle/>
          <a:p>
            <a:r>
              <a:rPr lang="en-US" sz="1000" dirty="0" smtClean="0">
                <a:latin typeface="Times New Roman" panose="02020603050405020304" pitchFamily="18" charset="0"/>
                <a:cs typeface="Times New Roman" panose="02020603050405020304" pitchFamily="18" charset="0"/>
              </a:rPr>
              <a:t>Drawings by Phyllis Lear</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70383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1" y="152400"/>
            <a:ext cx="8610600" cy="1066800"/>
          </a:xfrm>
        </p:spPr>
        <p:txBody>
          <a:bodyPr/>
          <a:lstStyle/>
          <a:p>
            <a:r>
              <a:rPr lang="en-US" b="1" dirty="0" smtClean="0">
                <a:latin typeface="Bradley Hand ITC" panose="03070402050302030203" pitchFamily="66" charset="0"/>
              </a:rPr>
              <a:t>Prehistoric Louisiana</a:t>
            </a:r>
            <a:endParaRPr lang="en-US" b="1" dirty="0">
              <a:latin typeface="Bradley Hand ITC" panose="03070402050302030203" pitchFamily="66" charset="0"/>
            </a:endParaRPr>
          </a:p>
        </p:txBody>
      </p:sp>
      <p:sp>
        <p:nvSpPr>
          <p:cNvPr id="22" name="TextBox 21"/>
          <p:cNvSpPr txBox="1"/>
          <p:nvPr/>
        </p:nvSpPr>
        <p:spPr>
          <a:xfrm>
            <a:off x="1219199" y="6227086"/>
            <a:ext cx="6754153"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Mississippi Period Ceremonial </a:t>
            </a:r>
            <a:r>
              <a:rPr lang="en-US" dirty="0">
                <a:latin typeface="Times New Roman" panose="02020603050405020304" pitchFamily="18" charset="0"/>
                <a:cs typeface="Times New Roman" panose="02020603050405020304" pitchFamily="18" charset="0"/>
              </a:rPr>
              <a:t>I</a:t>
            </a:r>
            <a:r>
              <a:rPr lang="en-US" dirty="0" smtClean="0">
                <a:latin typeface="Times New Roman" panose="02020603050405020304" pitchFamily="18" charset="0"/>
                <a:cs typeface="Times New Roman" panose="02020603050405020304" pitchFamily="18" charset="0"/>
              </a:rPr>
              <a:t>tems</a:t>
            </a:r>
            <a:endParaRPr lang="en-US" dirty="0">
              <a:latin typeface="Times New Roman" panose="02020603050405020304" pitchFamily="18" charset="0"/>
              <a:cs typeface="Times New Roman" panose="02020603050405020304" pitchFamily="18" charset="0"/>
            </a:endParaRPr>
          </a:p>
        </p:txBody>
      </p:sp>
      <p:sp>
        <p:nvSpPr>
          <p:cNvPr id="3" name="TextBox 2"/>
          <p:cNvSpPr txBox="1"/>
          <p:nvPr/>
        </p:nvSpPr>
        <p:spPr>
          <a:xfrm>
            <a:off x="265602" y="1219200"/>
            <a:ext cx="4240520" cy="400110"/>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Mississippi Period – A.D. 1200 to 1700</a:t>
            </a:r>
            <a:endParaRPr lang="en-US" sz="20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 y="2438598"/>
            <a:ext cx="4705186" cy="2975612"/>
          </a:xfrm>
          <a:prstGeom prst="rect">
            <a:avLst/>
          </a:prstGeom>
        </p:spPr>
      </p:pic>
      <p:sp>
        <p:nvSpPr>
          <p:cNvPr id="32" name="TextBox 31"/>
          <p:cNvSpPr txBox="1"/>
          <p:nvPr/>
        </p:nvSpPr>
        <p:spPr>
          <a:xfrm>
            <a:off x="1958152" y="2146756"/>
            <a:ext cx="708848" cy="215444"/>
          </a:xfrm>
          <a:prstGeom prst="rect">
            <a:avLst/>
          </a:prstGeom>
          <a:solidFill>
            <a:schemeClr val="bg1"/>
          </a:solidFill>
          <a:ln>
            <a:noFill/>
          </a:ln>
        </p:spPr>
        <p:txBody>
          <a:bodyPr wrap="none" rtlCol="0">
            <a:spAutoFit/>
          </a:bodyPr>
          <a:lstStyle/>
          <a:p>
            <a:r>
              <a:rPr lang="en-US" sz="800" dirty="0">
                <a:latin typeface="Times New Roman" panose="02020603050405020304" pitchFamily="18" charset="0"/>
                <a:cs typeface="Times New Roman" panose="02020603050405020304" pitchFamily="18" charset="0"/>
              </a:rPr>
              <a:t>c</a:t>
            </a:r>
            <a:r>
              <a:rPr lang="en-US" sz="800" dirty="0" smtClean="0">
                <a:latin typeface="Times New Roman" panose="02020603050405020304" pitchFamily="18" charset="0"/>
                <a:cs typeface="Times New Roman" panose="02020603050405020304" pitchFamily="18" charset="0"/>
              </a:rPr>
              <a:t>eramic pipe</a:t>
            </a:r>
            <a:endParaRPr lang="en-US" sz="800" dirty="0">
              <a:latin typeface="Times New Roman" panose="02020603050405020304" pitchFamily="18" charset="0"/>
              <a:cs typeface="Times New Roman" panose="02020603050405020304" pitchFamily="18" charset="0"/>
            </a:endParaRPr>
          </a:p>
        </p:txBody>
      </p:sp>
      <p:sp>
        <p:nvSpPr>
          <p:cNvPr id="33" name="TextBox 32"/>
          <p:cNvSpPr txBox="1"/>
          <p:nvPr/>
        </p:nvSpPr>
        <p:spPr>
          <a:xfrm>
            <a:off x="3066648" y="5414210"/>
            <a:ext cx="1717137" cy="215444"/>
          </a:xfrm>
          <a:prstGeom prst="rect">
            <a:avLst/>
          </a:prstGeom>
          <a:solidFill>
            <a:schemeClr val="bg1"/>
          </a:solidFill>
          <a:ln>
            <a:noFill/>
          </a:ln>
        </p:spPr>
        <p:txBody>
          <a:bodyPr wrap="none" rtlCol="0">
            <a:spAutoFit/>
          </a:bodyPr>
          <a:lstStyle/>
          <a:p>
            <a:r>
              <a:rPr lang="en-US" sz="800" dirty="0">
                <a:latin typeface="Times New Roman" panose="02020603050405020304" pitchFamily="18" charset="0"/>
                <a:cs typeface="Times New Roman" panose="02020603050405020304" pitchFamily="18" charset="0"/>
              </a:rPr>
              <a:t>l</a:t>
            </a:r>
            <a:r>
              <a:rPr lang="en-US" sz="800" dirty="0" smtClean="0">
                <a:latin typeface="Times New Roman" panose="02020603050405020304" pitchFamily="18" charset="0"/>
                <a:cs typeface="Times New Roman" panose="02020603050405020304" pitchFamily="18" charset="0"/>
              </a:rPr>
              <a:t>ong-nosed god copper ear ornament</a:t>
            </a:r>
            <a:endParaRPr lang="en-US" sz="800" dirty="0">
              <a:latin typeface="Times New Roman" panose="02020603050405020304" pitchFamily="18" charset="0"/>
              <a:cs typeface="Times New Roman" panose="02020603050405020304" pitchFamily="18" charset="0"/>
            </a:endParaRPr>
          </a:p>
        </p:txBody>
      </p:sp>
      <p:sp>
        <p:nvSpPr>
          <p:cNvPr id="34" name="TextBox 33"/>
          <p:cNvSpPr txBox="1"/>
          <p:nvPr/>
        </p:nvSpPr>
        <p:spPr>
          <a:xfrm>
            <a:off x="591348" y="3549878"/>
            <a:ext cx="950901" cy="215444"/>
          </a:xfrm>
          <a:prstGeom prst="rect">
            <a:avLst/>
          </a:prstGeom>
          <a:solidFill>
            <a:schemeClr val="bg1"/>
          </a:solidFill>
          <a:ln>
            <a:noFill/>
          </a:ln>
        </p:spPr>
        <p:txBody>
          <a:bodyPr wrap="none" rtlCol="0">
            <a:spAutoFit/>
          </a:bodyPr>
          <a:lstStyle/>
          <a:p>
            <a:r>
              <a:rPr lang="en-US" sz="800" dirty="0">
                <a:latin typeface="Times New Roman" panose="02020603050405020304" pitchFamily="18" charset="0"/>
                <a:cs typeface="Times New Roman" panose="02020603050405020304" pitchFamily="18" charset="0"/>
              </a:rPr>
              <a:t>e</a:t>
            </a:r>
            <a:r>
              <a:rPr lang="en-US" sz="800" dirty="0" smtClean="0">
                <a:latin typeface="Times New Roman" panose="02020603050405020304" pitchFamily="18" charset="0"/>
                <a:cs typeface="Times New Roman" panose="02020603050405020304" pitchFamily="18" charset="0"/>
              </a:rPr>
              <a:t>ngraved shell cup</a:t>
            </a:r>
            <a:endParaRPr lang="en-US" sz="800" dirty="0">
              <a:latin typeface="Times New Roman" panose="02020603050405020304" pitchFamily="18" charset="0"/>
              <a:cs typeface="Times New Roman" panose="02020603050405020304" pitchFamily="18" charset="0"/>
            </a:endParaRPr>
          </a:p>
        </p:txBody>
      </p:sp>
      <p:sp>
        <p:nvSpPr>
          <p:cNvPr id="36" name="TextBox 35"/>
          <p:cNvSpPr txBox="1"/>
          <p:nvPr/>
        </p:nvSpPr>
        <p:spPr>
          <a:xfrm>
            <a:off x="4882851" y="4508956"/>
            <a:ext cx="776175" cy="215444"/>
          </a:xfrm>
          <a:prstGeom prst="rect">
            <a:avLst/>
          </a:prstGeom>
          <a:solidFill>
            <a:schemeClr val="bg1"/>
          </a:solidFill>
          <a:ln>
            <a:noFill/>
          </a:ln>
        </p:spPr>
        <p:txBody>
          <a:bodyPr wrap="none" rtlCol="0">
            <a:spAutoFit/>
          </a:bodyPr>
          <a:lstStyle/>
          <a:p>
            <a:r>
              <a:rPr lang="en-US" sz="800" dirty="0">
                <a:latin typeface="Times New Roman" panose="02020603050405020304" pitchFamily="18" charset="0"/>
                <a:cs typeface="Times New Roman" panose="02020603050405020304" pitchFamily="18" charset="0"/>
              </a:rPr>
              <a:t>c</a:t>
            </a:r>
            <a:r>
              <a:rPr lang="en-US" sz="800" dirty="0" smtClean="0">
                <a:latin typeface="Times New Roman" panose="02020603050405020304" pitchFamily="18" charset="0"/>
                <a:cs typeface="Times New Roman" panose="02020603050405020304" pitchFamily="18" charset="0"/>
              </a:rPr>
              <a:t>eramic effigy</a:t>
            </a:r>
            <a:endParaRPr lang="en-US" sz="800" dirty="0">
              <a:latin typeface="Times New Roman" panose="02020603050405020304" pitchFamily="18" charset="0"/>
              <a:cs typeface="Times New Roman" panose="02020603050405020304" pitchFamily="18" charset="0"/>
            </a:endParaRPr>
          </a:p>
        </p:txBody>
      </p:sp>
      <p:sp>
        <p:nvSpPr>
          <p:cNvPr id="38" name="TextBox 37"/>
          <p:cNvSpPr txBox="1"/>
          <p:nvPr/>
        </p:nvSpPr>
        <p:spPr>
          <a:xfrm>
            <a:off x="7989148" y="4634875"/>
            <a:ext cx="873958" cy="215444"/>
          </a:xfrm>
          <a:prstGeom prst="rect">
            <a:avLst/>
          </a:prstGeom>
          <a:solidFill>
            <a:schemeClr val="bg1"/>
          </a:solidFill>
          <a:ln>
            <a:noFill/>
          </a:ln>
        </p:spPr>
        <p:txBody>
          <a:bodyPr wrap="none" rtlCol="0">
            <a:spAutoFit/>
          </a:bodyPr>
          <a:lstStyle/>
          <a:p>
            <a:pPr algn="ctr"/>
            <a:r>
              <a:rPr lang="en-US" sz="800" dirty="0">
                <a:latin typeface="Times New Roman" panose="02020603050405020304" pitchFamily="18" charset="0"/>
                <a:cs typeface="Times New Roman" panose="02020603050405020304" pitchFamily="18" charset="0"/>
              </a:rPr>
              <a:t>c</a:t>
            </a:r>
            <a:r>
              <a:rPr lang="en-US" sz="800" dirty="0" smtClean="0">
                <a:latin typeface="Times New Roman" panose="02020603050405020304" pitchFamily="18" charset="0"/>
                <a:cs typeface="Times New Roman" panose="02020603050405020304" pitchFamily="18" charset="0"/>
              </a:rPr>
              <a:t>eremonial knife</a:t>
            </a:r>
            <a:endParaRPr lang="en-US" sz="800" dirty="0">
              <a:latin typeface="Times New Roman" panose="02020603050405020304" pitchFamily="18" charset="0"/>
              <a:cs typeface="Times New Roman" panose="02020603050405020304" pitchFamily="18" charset="0"/>
            </a:endParaRPr>
          </a:p>
        </p:txBody>
      </p:sp>
      <p:pic>
        <p:nvPicPr>
          <p:cNvPr id="39" name="Picture 3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77000" y="3505200"/>
            <a:ext cx="1105291" cy="1922762"/>
          </a:xfrm>
          <a:prstGeom prst="rect">
            <a:avLst/>
          </a:prstGeom>
        </p:spPr>
      </p:pic>
      <p:pic>
        <p:nvPicPr>
          <p:cNvPr id="40" name="Picture 3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12948" y="1828800"/>
            <a:ext cx="1002452" cy="2882275"/>
          </a:xfrm>
          <a:prstGeom prst="rect">
            <a:avLst/>
          </a:prstGeom>
        </p:spPr>
      </p:pic>
      <p:pic>
        <p:nvPicPr>
          <p:cNvPr id="41" name="Picture 4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59351" y="1823995"/>
            <a:ext cx="1142180" cy="987183"/>
          </a:xfrm>
          <a:prstGeom prst="rect">
            <a:avLst/>
          </a:prstGeom>
        </p:spPr>
      </p:pic>
      <p:pic>
        <p:nvPicPr>
          <p:cNvPr id="42" name="Picture 4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711789" y="1823995"/>
            <a:ext cx="1118301" cy="2719055"/>
          </a:xfrm>
          <a:prstGeom prst="rect">
            <a:avLst/>
          </a:prstGeom>
        </p:spPr>
      </p:pic>
      <p:sp>
        <p:nvSpPr>
          <p:cNvPr id="43" name="TextBox 42"/>
          <p:cNvSpPr txBox="1"/>
          <p:nvPr/>
        </p:nvSpPr>
        <p:spPr>
          <a:xfrm>
            <a:off x="6609497" y="5336532"/>
            <a:ext cx="840295" cy="338554"/>
          </a:xfrm>
          <a:prstGeom prst="rect">
            <a:avLst/>
          </a:prstGeom>
          <a:solidFill>
            <a:schemeClr val="bg1"/>
          </a:solidFill>
          <a:ln>
            <a:noFill/>
          </a:ln>
        </p:spPr>
        <p:txBody>
          <a:bodyPr wrap="none" rtlCol="0">
            <a:spAutoFit/>
          </a:bodyPr>
          <a:lstStyle/>
          <a:p>
            <a:pPr algn="ctr"/>
            <a:r>
              <a:rPr lang="en-US" sz="800" dirty="0">
                <a:latin typeface="Times New Roman" panose="02020603050405020304" pitchFamily="18" charset="0"/>
                <a:cs typeface="Times New Roman" panose="02020603050405020304" pitchFamily="18" charset="0"/>
              </a:rPr>
              <a:t>c</a:t>
            </a:r>
            <a:r>
              <a:rPr lang="en-US" sz="800" dirty="0" smtClean="0">
                <a:latin typeface="Times New Roman" panose="02020603050405020304" pitchFamily="18" charset="0"/>
                <a:cs typeface="Times New Roman" panose="02020603050405020304" pitchFamily="18" charset="0"/>
              </a:rPr>
              <a:t>eremonial</a:t>
            </a:r>
          </a:p>
          <a:p>
            <a:pPr algn="ctr"/>
            <a:r>
              <a:rPr lang="en-US" sz="800" dirty="0">
                <a:latin typeface="Times New Roman" panose="02020603050405020304" pitchFamily="18" charset="0"/>
                <a:cs typeface="Times New Roman" panose="02020603050405020304" pitchFamily="18" charset="0"/>
              </a:rPr>
              <a:t>g</a:t>
            </a:r>
            <a:r>
              <a:rPr lang="en-US" sz="800" dirty="0" smtClean="0">
                <a:latin typeface="Times New Roman" panose="02020603050405020304" pitchFamily="18" charset="0"/>
                <a:cs typeface="Times New Roman" panose="02020603050405020304" pitchFamily="18" charset="0"/>
              </a:rPr>
              <a:t>reenstone celts</a:t>
            </a:r>
            <a:endParaRPr lang="en-US" sz="800" dirty="0">
              <a:latin typeface="Times New Roman" panose="02020603050405020304" pitchFamily="18" charset="0"/>
              <a:cs typeface="Times New Roman" panose="02020603050405020304" pitchFamily="18" charset="0"/>
            </a:endParaRPr>
          </a:p>
        </p:txBody>
      </p:sp>
      <p:sp>
        <p:nvSpPr>
          <p:cNvPr id="37" name="TextBox 36"/>
          <p:cNvSpPr txBox="1"/>
          <p:nvPr/>
        </p:nvSpPr>
        <p:spPr>
          <a:xfrm>
            <a:off x="6429329" y="2667000"/>
            <a:ext cx="899606" cy="215444"/>
          </a:xfrm>
          <a:prstGeom prst="rect">
            <a:avLst/>
          </a:prstGeom>
          <a:solidFill>
            <a:schemeClr val="bg1"/>
          </a:solidFill>
          <a:ln>
            <a:noFill/>
          </a:ln>
        </p:spPr>
        <p:txBody>
          <a:bodyPr wrap="none" rtlCol="0">
            <a:spAutoFit/>
          </a:bodyPr>
          <a:lstStyle/>
          <a:p>
            <a:pPr algn="ctr"/>
            <a:r>
              <a:rPr lang="en-US" sz="800" dirty="0">
                <a:latin typeface="Times New Roman" panose="02020603050405020304" pitchFamily="18" charset="0"/>
                <a:cs typeface="Times New Roman" panose="02020603050405020304" pitchFamily="18" charset="0"/>
              </a:rPr>
              <a:t>c</a:t>
            </a:r>
            <a:r>
              <a:rPr lang="en-US" sz="800" dirty="0" smtClean="0">
                <a:latin typeface="Times New Roman" panose="02020603050405020304" pitchFamily="18" charset="0"/>
                <a:cs typeface="Times New Roman" panose="02020603050405020304" pitchFamily="18" charset="0"/>
              </a:rPr>
              <a:t>opper ear spools</a:t>
            </a:r>
            <a:endParaRPr lang="en-US" sz="800"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7449792" y="5917314"/>
            <a:ext cx="1500732" cy="246221"/>
          </a:xfrm>
          <a:prstGeom prst="rect">
            <a:avLst/>
          </a:prstGeom>
          <a:noFill/>
        </p:spPr>
        <p:txBody>
          <a:bodyPr wrap="none" rtlCol="0">
            <a:spAutoFit/>
          </a:bodyPr>
          <a:lstStyle/>
          <a:p>
            <a:r>
              <a:rPr lang="en-US" sz="1000" dirty="0" smtClean="0">
                <a:latin typeface="Times New Roman" panose="02020603050405020304" pitchFamily="18" charset="0"/>
                <a:cs typeface="Times New Roman" panose="02020603050405020304" pitchFamily="18" charset="0"/>
              </a:rPr>
              <a:t>Drawings by Phyllis Lear</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34309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1" y="152400"/>
            <a:ext cx="8610600" cy="1066800"/>
          </a:xfrm>
        </p:spPr>
        <p:txBody>
          <a:bodyPr/>
          <a:lstStyle/>
          <a:p>
            <a:r>
              <a:rPr lang="en-US" b="1" dirty="0" smtClean="0">
                <a:latin typeface="Bradley Hand ITC" panose="03070402050302030203" pitchFamily="66" charset="0"/>
              </a:rPr>
              <a:t>Prehistoric Louisiana</a:t>
            </a:r>
            <a:endParaRPr lang="en-US" b="1" dirty="0">
              <a:latin typeface="Bradley Hand ITC" panose="03070402050302030203" pitchFamily="66" charset="0"/>
            </a:endParaRPr>
          </a:p>
        </p:txBody>
      </p:sp>
      <p:sp>
        <p:nvSpPr>
          <p:cNvPr id="3" name="TextBox 2"/>
          <p:cNvSpPr txBox="1"/>
          <p:nvPr/>
        </p:nvSpPr>
        <p:spPr>
          <a:xfrm>
            <a:off x="265602" y="1219200"/>
            <a:ext cx="4240520" cy="400110"/>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Mississippi Period – A.D. 1200 to 1700</a:t>
            </a:r>
            <a:endParaRPr lang="en-US" sz="20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38187" y="1588008"/>
            <a:ext cx="5716175" cy="4965192"/>
          </a:xfrm>
          <a:prstGeom prst="rect">
            <a:avLst/>
          </a:prstGeom>
        </p:spPr>
      </p:pic>
      <p:sp>
        <p:nvSpPr>
          <p:cNvPr id="12" name="TextBox 11"/>
          <p:cNvSpPr txBox="1"/>
          <p:nvPr/>
        </p:nvSpPr>
        <p:spPr>
          <a:xfrm>
            <a:off x="511555" y="2819400"/>
            <a:ext cx="1241045" cy="646331"/>
          </a:xfrm>
          <a:prstGeom prst="rect">
            <a:avLst/>
          </a:prstGeom>
          <a:noFill/>
        </p:spPr>
        <p:txBody>
          <a:bodyPr wrap="none" rtlCol="0">
            <a:spAutoFit/>
          </a:bodyPr>
          <a:lstStyle/>
          <a:p>
            <a:r>
              <a:rPr lang="en-US" sz="1200" b="1" dirty="0" smtClean="0">
                <a:solidFill>
                  <a:srgbClr val="FF0000"/>
                </a:solidFill>
                <a:latin typeface="Times New Roman" panose="02020603050405020304" pitchFamily="18" charset="0"/>
                <a:cs typeface="Times New Roman" panose="02020603050405020304" pitchFamily="18" charset="0"/>
              </a:rPr>
              <a:t>McClelland and</a:t>
            </a:r>
          </a:p>
          <a:p>
            <a:r>
              <a:rPr lang="en-US" sz="1200" b="1" dirty="0" smtClean="0">
                <a:solidFill>
                  <a:srgbClr val="FF0000"/>
                </a:solidFill>
                <a:latin typeface="Times New Roman" panose="02020603050405020304" pitchFamily="18" charset="0"/>
                <a:cs typeface="Times New Roman" panose="02020603050405020304" pitchFamily="18" charset="0"/>
              </a:rPr>
              <a:t>Joe Clark</a:t>
            </a:r>
          </a:p>
          <a:p>
            <a:r>
              <a:rPr lang="en-US" sz="1200" b="1" dirty="0" smtClean="0">
                <a:solidFill>
                  <a:srgbClr val="FF0000"/>
                </a:solidFill>
                <a:latin typeface="Times New Roman" panose="02020603050405020304" pitchFamily="18" charset="0"/>
                <a:cs typeface="Times New Roman" panose="02020603050405020304" pitchFamily="18" charset="0"/>
              </a:rPr>
              <a:t>Bossier Parish</a:t>
            </a:r>
            <a:endParaRPr lang="en-US" sz="1200" b="1" dirty="0">
              <a:solidFill>
                <a:srgbClr val="FF0000"/>
              </a:solidFill>
              <a:latin typeface="Times New Roman" panose="02020603050405020304" pitchFamily="18" charset="0"/>
              <a:cs typeface="Times New Roman" panose="02020603050405020304" pitchFamily="18" charset="0"/>
            </a:endParaRPr>
          </a:p>
        </p:txBody>
      </p:sp>
      <p:cxnSp>
        <p:nvCxnSpPr>
          <p:cNvPr id="13" name="Straight Arrow Connector 12"/>
          <p:cNvCxnSpPr/>
          <p:nvPr/>
        </p:nvCxnSpPr>
        <p:spPr>
          <a:xfrm flipV="1">
            <a:off x="1798688" y="2819400"/>
            <a:ext cx="715912" cy="34624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219199" y="6227086"/>
            <a:ext cx="6754153"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Mississippi Period Sites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70616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1" y="152400"/>
            <a:ext cx="8610600" cy="1066800"/>
          </a:xfrm>
        </p:spPr>
        <p:txBody>
          <a:bodyPr/>
          <a:lstStyle/>
          <a:p>
            <a:r>
              <a:rPr lang="en-US" b="1" dirty="0" smtClean="0">
                <a:latin typeface="Bradley Hand ITC" panose="03070402050302030203" pitchFamily="66" charset="0"/>
              </a:rPr>
              <a:t>Prehistoric Louisiana</a:t>
            </a:r>
            <a:endParaRPr lang="en-US" b="1" dirty="0">
              <a:latin typeface="Bradley Hand ITC" panose="03070402050302030203" pitchFamily="66" charset="0"/>
            </a:endParaRPr>
          </a:p>
        </p:txBody>
      </p:sp>
      <p:sp>
        <p:nvSpPr>
          <p:cNvPr id="22" name="TextBox 21"/>
          <p:cNvSpPr txBox="1"/>
          <p:nvPr/>
        </p:nvSpPr>
        <p:spPr>
          <a:xfrm>
            <a:off x="1219199" y="6227086"/>
            <a:ext cx="6754153"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Caddo Hamlet</a:t>
            </a:r>
            <a:endParaRPr lang="en-US" dirty="0">
              <a:latin typeface="Times New Roman" panose="02020603050405020304" pitchFamily="18" charset="0"/>
              <a:cs typeface="Times New Roman" panose="02020603050405020304" pitchFamily="18" charset="0"/>
            </a:endParaRPr>
          </a:p>
        </p:txBody>
      </p:sp>
      <p:sp>
        <p:nvSpPr>
          <p:cNvPr id="3" name="TextBox 2"/>
          <p:cNvSpPr txBox="1"/>
          <p:nvPr/>
        </p:nvSpPr>
        <p:spPr>
          <a:xfrm>
            <a:off x="265602" y="1219200"/>
            <a:ext cx="4240520" cy="400110"/>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Mississippi Period – A.D. 1200 to 1700</a:t>
            </a:r>
            <a:endParaRPr lang="en-US" sz="2000" dirty="0">
              <a:latin typeface="Times New Roman" panose="02020603050405020304" pitchFamily="18" charset="0"/>
              <a:cs typeface="Times New Roman" panose="02020603050405020304" pitchFamily="18" charset="0"/>
            </a:endParaRPr>
          </a:p>
        </p:txBody>
      </p:sp>
      <p:pic>
        <p:nvPicPr>
          <p:cNvPr id="3075" name="Picture 3" descr="U:\Images\Late Prehistoric Indian Paintings by Margaret Humphris\Caddo Village by Margaret Humphri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2391595" y="931657"/>
            <a:ext cx="4409359" cy="607172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rot="16200000">
            <a:off x="6826366" y="5159646"/>
            <a:ext cx="1888659" cy="246221"/>
          </a:xfrm>
          <a:prstGeom prst="rect">
            <a:avLst/>
          </a:prstGeom>
          <a:noFill/>
        </p:spPr>
        <p:txBody>
          <a:bodyPr wrap="none" rtlCol="0">
            <a:spAutoFit/>
          </a:bodyPr>
          <a:lstStyle/>
          <a:p>
            <a:r>
              <a:rPr lang="en-US" sz="1000" dirty="0" smtClean="0">
                <a:latin typeface="Times New Roman" panose="02020603050405020304" pitchFamily="18" charset="0"/>
                <a:cs typeface="Times New Roman" panose="02020603050405020304" pitchFamily="18" charset="0"/>
              </a:rPr>
              <a:t>Artwork by Margaret </a:t>
            </a:r>
            <a:r>
              <a:rPr lang="en-US" sz="1000" dirty="0" err="1" smtClean="0">
                <a:latin typeface="Times New Roman" panose="02020603050405020304" pitchFamily="18" charset="0"/>
                <a:cs typeface="Times New Roman" panose="02020603050405020304" pitchFamily="18" charset="0"/>
              </a:rPr>
              <a:t>Humphris</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6892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1" y="152400"/>
            <a:ext cx="8610600" cy="1066800"/>
          </a:xfrm>
        </p:spPr>
        <p:txBody>
          <a:bodyPr/>
          <a:lstStyle/>
          <a:p>
            <a:r>
              <a:rPr lang="en-US" b="1" dirty="0" smtClean="0">
                <a:latin typeface="Bradley Hand ITC" panose="03070402050302030203" pitchFamily="66" charset="0"/>
              </a:rPr>
              <a:t>Prehistoric Louisiana</a:t>
            </a:r>
            <a:endParaRPr lang="en-US" b="1" dirty="0">
              <a:latin typeface="Bradley Hand ITC" panose="03070402050302030203" pitchFamily="66" charset="0"/>
            </a:endParaRPr>
          </a:p>
        </p:txBody>
      </p:sp>
      <p:sp>
        <p:nvSpPr>
          <p:cNvPr id="22" name="TextBox 21"/>
          <p:cNvSpPr txBox="1"/>
          <p:nvPr/>
        </p:nvSpPr>
        <p:spPr>
          <a:xfrm>
            <a:off x="1219199" y="6227086"/>
            <a:ext cx="6754153"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Mississippi </a:t>
            </a:r>
            <a:r>
              <a:rPr lang="en-US" dirty="0">
                <a:latin typeface="Times New Roman" panose="02020603050405020304" pitchFamily="18" charset="0"/>
                <a:cs typeface="Times New Roman" panose="02020603050405020304" pitchFamily="18" charset="0"/>
              </a:rPr>
              <a:t>Period Ceremony</a:t>
            </a:r>
          </a:p>
        </p:txBody>
      </p:sp>
      <p:pic>
        <p:nvPicPr>
          <p:cNvPr id="7" name="Picture 2" descr="Ceremony at Historic Indian Mound Sit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44929" y="1143000"/>
            <a:ext cx="6102689" cy="487973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rot="16200000">
            <a:off x="6088720" y="4259920"/>
            <a:ext cx="3425938" cy="246221"/>
          </a:xfrm>
          <a:prstGeom prst="rect">
            <a:avLst/>
          </a:prstGeom>
          <a:noFill/>
        </p:spPr>
        <p:txBody>
          <a:bodyPr wrap="none" rtlCol="0">
            <a:spAutoFit/>
          </a:bodyPr>
          <a:lstStyle/>
          <a:p>
            <a:r>
              <a:rPr lang="en-US" sz="1000" dirty="0" smtClean="0">
                <a:latin typeface="Times New Roman" panose="02020603050405020304" pitchFamily="18" charset="0"/>
                <a:cs typeface="Times New Roman" panose="02020603050405020304" pitchFamily="18" charset="0"/>
              </a:rPr>
              <a:t>Painting by Jack </a:t>
            </a:r>
            <a:r>
              <a:rPr lang="en-US" sz="1000" dirty="0" err="1" smtClean="0">
                <a:latin typeface="Times New Roman" panose="02020603050405020304" pitchFamily="18" charset="0"/>
                <a:cs typeface="Times New Roman" panose="02020603050405020304" pitchFamily="18" charset="0"/>
              </a:rPr>
              <a:t>McLehany</a:t>
            </a:r>
            <a:r>
              <a:rPr lang="en-US" sz="1000" dirty="0" smtClean="0">
                <a:latin typeface="Times New Roman" panose="02020603050405020304" pitchFamily="18" charset="0"/>
                <a:cs typeface="Times New Roman" panose="02020603050405020304" pitchFamily="18" charset="0"/>
              </a:rPr>
              <a:t>, courtesy of Guaranty Corporation</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03546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4600" y="733359"/>
            <a:ext cx="4150839" cy="5658301"/>
          </a:xfrm>
          <a:prstGeom prst="rect">
            <a:avLst/>
          </a:prstGeom>
        </p:spPr>
      </p:pic>
      <p:sp>
        <p:nvSpPr>
          <p:cNvPr id="7" name="TextBox 6"/>
          <p:cNvSpPr txBox="1"/>
          <p:nvPr/>
        </p:nvSpPr>
        <p:spPr>
          <a:xfrm>
            <a:off x="2095500" y="1524000"/>
            <a:ext cx="838200" cy="307777"/>
          </a:xfrm>
          <a:prstGeom prst="rect">
            <a:avLst/>
          </a:prstGeom>
          <a:noFill/>
        </p:spPr>
        <p:txBody>
          <a:bodyPr wrap="square" rtlCol="0">
            <a:spAutoFit/>
          </a:bodyPr>
          <a:lstStyle/>
          <a:p>
            <a:pPr algn="ctr"/>
            <a:r>
              <a:rPr lang="en-US" sz="1400" b="1" dirty="0" smtClean="0">
                <a:latin typeface="Times New Roman" panose="02020603050405020304" pitchFamily="18" charset="0"/>
                <a:cs typeface="Times New Roman" panose="02020603050405020304" pitchFamily="18" charset="0"/>
              </a:rPr>
              <a:t>Caddo</a:t>
            </a:r>
            <a:endParaRPr lang="en-US" sz="14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6246339" y="2719405"/>
            <a:ext cx="838200" cy="307777"/>
          </a:xfrm>
          <a:prstGeom prst="rect">
            <a:avLst/>
          </a:prstGeom>
          <a:noFill/>
        </p:spPr>
        <p:txBody>
          <a:bodyPr wrap="square" rtlCol="0">
            <a:spAutoFit/>
          </a:bodyPr>
          <a:lstStyle/>
          <a:p>
            <a:pPr algn="ctr"/>
            <a:r>
              <a:rPr lang="en-US" sz="1400" b="1" dirty="0" smtClean="0">
                <a:latin typeface="Times New Roman" panose="02020603050405020304" pitchFamily="18" charset="0"/>
                <a:cs typeface="Times New Roman" panose="02020603050405020304" pitchFamily="18" charset="0"/>
              </a:rPr>
              <a:t>Taensa</a:t>
            </a:r>
            <a:endParaRPr lang="en-US" sz="14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1627829" y="3886200"/>
            <a:ext cx="990600" cy="307777"/>
          </a:xfrm>
          <a:prstGeom prst="rect">
            <a:avLst/>
          </a:prstGeom>
          <a:noFill/>
        </p:spPr>
        <p:txBody>
          <a:bodyPr wrap="square" rtlCol="0">
            <a:spAutoFit/>
          </a:bodyPr>
          <a:lstStyle/>
          <a:p>
            <a:pPr algn="ctr"/>
            <a:r>
              <a:rPr lang="en-US" sz="1400" b="1" dirty="0" smtClean="0">
                <a:latin typeface="Times New Roman" panose="02020603050405020304" pitchFamily="18" charset="0"/>
                <a:cs typeface="Times New Roman" panose="02020603050405020304" pitchFamily="18" charset="0"/>
              </a:rPr>
              <a:t>Atakapa</a:t>
            </a:r>
            <a:endParaRPr lang="en-US" sz="1400" b="1"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6146039" y="4419600"/>
            <a:ext cx="1219200" cy="307777"/>
          </a:xfrm>
          <a:prstGeom prst="rect">
            <a:avLst/>
          </a:prstGeom>
          <a:noFill/>
        </p:spPr>
        <p:txBody>
          <a:bodyPr wrap="square" rtlCol="0">
            <a:spAutoFit/>
          </a:bodyPr>
          <a:lstStyle/>
          <a:p>
            <a:pPr algn="ctr"/>
            <a:r>
              <a:rPr lang="en-US" sz="1400" b="1" dirty="0" smtClean="0">
                <a:latin typeface="Times New Roman" panose="02020603050405020304" pitchFamily="18" charset="0"/>
                <a:cs typeface="Times New Roman" panose="02020603050405020304" pitchFamily="18" charset="0"/>
              </a:rPr>
              <a:t>Bayogoula</a:t>
            </a:r>
            <a:endParaRPr lang="en-US" sz="1400" b="1" dirty="0">
              <a:latin typeface="Times New Roman" panose="02020603050405020304" pitchFamily="18" charset="0"/>
              <a:cs typeface="Times New Roman" panose="02020603050405020304" pitchFamily="18" charset="0"/>
            </a:endParaRPr>
          </a:p>
        </p:txBody>
      </p:sp>
      <p:sp>
        <p:nvSpPr>
          <p:cNvPr id="2" name="Title 1"/>
          <p:cNvSpPr>
            <a:spLocks noGrp="1"/>
          </p:cNvSpPr>
          <p:nvPr>
            <p:ph type="ctrTitle"/>
          </p:nvPr>
        </p:nvSpPr>
        <p:spPr>
          <a:xfrm>
            <a:off x="304801" y="152400"/>
            <a:ext cx="8610600" cy="1066800"/>
          </a:xfrm>
        </p:spPr>
        <p:txBody>
          <a:bodyPr/>
          <a:lstStyle/>
          <a:p>
            <a:r>
              <a:rPr lang="en-US" b="1" dirty="0" smtClean="0">
                <a:latin typeface="Bradley Hand ITC" panose="03070402050302030203" pitchFamily="66" charset="0"/>
              </a:rPr>
              <a:t>Prehistoric Louisiana</a:t>
            </a:r>
            <a:endParaRPr lang="en-US" b="1" dirty="0">
              <a:latin typeface="Bradley Hand ITC" panose="03070402050302030203" pitchFamily="66" charset="0"/>
            </a:endParaRPr>
          </a:p>
        </p:txBody>
      </p:sp>
      <p:sp>
        <p:nvSpPr>
          <p:cNvPr id="14" name="TextBox 13"/>
          <p:cNvSpPr txBox="1"/>
          <p:nvPr/>
        </p:nvSpPr>
        <p:spPr>
          <a:xfrm>
            <a:off x="6808329" y="5562600"/>
            <a:ext cx="1888659" cy="246221"/>
          </a:xfrm>
          <a:prstGeom prst="rect">
            <a:avLst/>
          </a:prstGeom>
          <a:noFill/>
        </p:spPr>
        <p:txBody>
          <a:bodyPr wrap="none" rtlCol="0">
            <a:spAutoFit/>
          </a:bodyPr>
          <a:lstStyle/>
          <a:p>
            <a:r>
              <a:rPr lang="en-US" sz="1000" dirty="0" smtClean="0">
                <a:latin typeface="Times New Roman" panose="02020603050405020304" pitchFamily="18" charset="0"/>
                <a:cs typeface="Times New Roman" panose="02020603050405020304" pitchFamily="18" charset="0"/>
              </a:rPr>
              <a:t>Artwork by Margaret </a:t>
            </a:r>
            <a:r>
              <a:rPr lang="en-US" sz="1000" dirty="0" err="1" smtClean="0">
                <a:latin typeface="Times New Roman" panose="02020603050405020304" pitchFamily="18" charset="0"/>
                <a:cs typeface="Times New Roman" panose="02020603050405020304" pitchFamily="18" charset="0"/>
              </a:rPr>
              <a:t>Humphris</a:t>
            </a:r>
            <a:endParaRPr lang="en-US" sz="1000"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1219199" y="6227086"/>
            <a:ext cx="6754153"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Louisiana Indians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02545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52400" y="76200"/>
            <a:ext cx="8839200" cy="1311057"/>
          </a:xfrm>
        </p:spPr>
        <p:txBody>
          <a:bodyPr>
            <a:normAutofit/>
          </a:bodyPr>
          <a:lstStyle/>
          <a:p>
            <a:r>
              <a:rPr lang="en-US" sz="6000" b="1" dirty="0">
                <a:solidFill>
                  <a:prstClr val="black"/>
                </a:solidFill>
                <a:latin typeface="Bradley Hand ITC" panose="03070402050302030203" pitchFamily="66" charset="0"/>
              </a:rPr>
              <a:t>Prehistoric Louisiana</a:t>
            </a:r>
            <a:endParaRPr lang="en-US" dirty="0">
              <a:latin typeface="Matura MT Script Capitals" panose="03020802060602070202" pitchFamily="66" charset="0"/>
              <a:cs typeface="Arial" panose="020B0604020202020204" pitchFamily="34" charset="0"/>
            </a:endParaRPr>
          </a:p>
        </p:txBody>
      </p:sp>
      <p:sp>
        <p:nvSpPr>
          <p:cNvPr id="2" name="TextBox 1"/>
          <p:cNvSpPr txBox="1"/>
          <p:nvPr/>
        </p:nvSpPr>
        <p:spPr>
          <a:xfrm>
            <a:off x="528263" y="1387256"/>
            <a:ext cx="8234737" cy="2031325"/>
          </a:xfrm>
          <a:prstGeom prst="rect">
            <a:avLst/>
          </a:prstGeom>
          <a:noFill/>
        </p:spPr>
        <p:txBody>
          <a:bodyPr wrap="square" rtlCol="0">
            <a:spAutoFit/>
          </a:bodyPr>
          <a:lstStyle/>
          <a:p>
            <a:pPr algn="ctr"/>
            <a:r>
              <a:rPr lang="en-US" sz="1400" dirty="0" smtClean="0">
                <a:solidFill>
                  <a:prstClr val="black"/>
                </a:solidFill>
                <a:latin typeface="Times New Roman" panose="02020603050405020304" pitchFamily="18" charset="0"/>
                <a:cs typeface="Times New Roman" panose="02020603050405020304" pitchFamily="18" charset="0"/>
              </a:rPr>
              <a:t>This presentation is one in a series of modules about Louisiana archaeology. Each module has a PowerPoint presentation and associated student activities. The series is called “Learn about Louisiana’s Past through Archaeology.”</a:t>
            </a:r>
          </a:p>
          <a:p>
            <a:pPr algn="ctr"/>
            <a:endParaRPr lang="en-US" sz="1400" dirty="0">
              <a:solidFill>
                <a:prstClr val="black"/>
              </a:solidFill>
              <a:latin typeface="Times New Roman" panose="02020603050405020304" pitchFamily="18" charset="0"/>
              <a:cs typeface="Times New Roman" panose="02020603050405020304" pitchFamily="18" charset="0"/>
            </a:endParaRPr>
          </a:p>
          <a:p>
            <a:pPr algn="ctr"/>
            <a:r>
              <a:rPr lang="en-US" sz="1400" dirty="0" smtClean="0">
                <a:solidFill>
                  <a:prstClr val="black"/>
                </a:solidFill>
                <a:latin typeface="Times New Roman" panose="02020603050405020304" pitchFamily="18" charset="0"/>
                <a:cs typeface="Times New Roman" panose="02020603050405020304" pitchFamily="18" charset="0"/>
              </a:rPr>
              <a:t>This presentation is intended for educational use. </a:t>
            </a:r>
            <a:r>
              <a:rPr lang="en-US" sz="1400" dirty="0">
                <a:solidFill>
                  <a:prstClr val="black"/>
                </a:solidFill>
                <a:latin typeface="Times New Roman" panose="02020603050405020304" pitchFamily="18" charset="0"/>
                <a:cs typeface="Times New Roman" panose="02020603050405020304" pitchFamily="18" charset="0"/>
              </a:rPr>
              <a:t>Please use image credits where </a:t>
            </a:r>
            <a:r>
              <a:rPr lang="en-US" sz="1400" dirty="0" smtClean="0">
                <a:solidFill>
                  <a:prstClr val="black"/>
                </a:solidFill>
                <a:latin typeface="Times New Roman" panose="02020603050405020304" pitchFamily="18" charset="0"/>
                <a:cs typeface="Times New Roman" panose="02020603050405020304" pitchFamily="18" charset="0"/>
              </a:rPr>
              <a:t>provided.</a:t>
            </a:r>
          </a:p>
          <a:p>
            <a:pPr algn="ctr"/>
            <a:endParaRPr lang="en-US" sz="1400" dirty="0">
              <a:solidFill>
                <a:prstClr val="black"/>
              </a:solidFill>
              <a:latin typeface="Times New Roman" panose="02020603050405020304" pitchFamily="18" charset="0"/>
              <a:cs typeface="Times New Roman" panose="02020603050405020304" pitchFamily="18" charset="0"/>
            </a:endParaRPr>
          </a:p>
          <a:p>
            <a:pPr algn="ctr"/>
            <a:r>
              <a:rPr lang="en-US" sz="1400" dirty="0">
                <a:solidFill>
                  <a:prstClr val="black"/>
                </a:solidFill>
                <a:latin typeface="Times New Roman" panose="02020603050405020304" pitchFamily="18" charset="0"/>
                <a:cs typeface="Times New Roman" panose="02020603050405020304" pitchFamily="18" charset="0"/>
              </a:rPr>
              <a:t>Please visit the Division of Archaeology website for additional teaching materials and educational resources at: </a:t>
            </a:r>
            <a:r>
              <a:rPr lang="en-US" sz="1400" dirty="0">
                <a:solidFill>
                  <a:prstClr val="black"/>
                </a:solidFill>
                <a:latin typeface="Times New Roman" panose="02020603050405020304" pitchFamily="18" charset="0"/>
                <a:cs typeface="Times New Roman" panose="02020603050405020304" pitchFamily="18" charset="0"/>
                <a:hlinkClick r:id="rId3"/>
              </a:rPr>
              <a:t>http://www.crt.la.gov/archaeology/</a:t>
            </a:r>
            <a:r>
              <a:rPr lang="en-US" sz="1400" dirty="0">
                <a:solidFill>
                  <a:prstClr val="black"/>
                </a:solidFill>
                <a:latin typeface="Times New Roman" panose="02020603050405020304" pitchFamily="18" charset="0"/>
                <a:cs typeface="Times New Roman" panose="02020603050405020304" pitchFamily="18" charset="0"/>
              </a:rPr>
              <a:t> (select </a:t>
            </a:r>
            <a:r>
              <a:rPr lang="en-US" sz="1400" b="1" dirty="0">
                <a:solidFill>
                  <a:prstClr val="black"/>
                </a:solidFill>
                <a:latin typeface="Times New Roman" panose="02020603050405020304" pitchFamily="18" charset="0"/>
                <a:cs typeface="Times New Roman" panose="02020603050405020304" pitchFamily="18" charset="0"/>
              </a:rPr>
              <a:t>Discover Archaeology</a:t>
            </a:r>
            <a:r>
              <a:rPr lang="en-US" sz="1400" dirty="0">
                <a:solidFill>
                  <a:prstClr val="black"/>
                </a:solidFill>
                <a:latin typeface="Times New Roman" panose="02020603050405020304" pitchFamily="18" charset="0"/>
                <a:cs typeface="Times New Roman" panose="02020603050405020304" pitchFamily="18" charset="0"/>
              </a:rPr>
              <a:t>).</a:t>
            </a:r>
          </a:p>
          <a:p>
            <a:endParaRPr lang="en-US" sz="1400" dirty="0">
              <a:solidFill>
                <a:prstClr val="black"/>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528262" y="3543300"/>
            <a:ext cx="8082337" cy="1384995"/>
          </a:xfrm>
          <a:prstGeom prst="rect">
            <a:avLst/>
          </a:prstGeom>
          <a:noFill/>
        </p:spPr>
        <p:txBody>
          <a:bodyPr wrap="square" rtlCol="0">
            <a:spAutoFit/>
          </a:bodyPr>
          <a:lstStyle/>
          <a:p>
            <a:pPr algn="ctr"/>
            <a:r>
              <a:rPr lang="en-US" sz="1400" b="1" dirty="0">
                <a:solidFill>
                  <a:prstClr val="black"/>
                </a:solidFill>
                <a:latin typeface="Times New Roman" panose="02020603050405020304" pitchFamily="18" charset="0"/>
                <a:cs typeface="Times New Roman" panose="02020603050405020304" pitchFamily="18" charset="0"/>
              </a:rPr>
              <a:t>Presented by:</a:t>
            </a:r>
          </a:p>
          <a:p>
            <a:pPr algn="ctr"/>
            <a:r>
              <a:rPr lang="en-US" sz="1400" dirty="0">
                <a:solidFill>
                  <a:prstClr val="black"/>
                </a:solidFill>
                <a:latin typeface="Times New Roman" panose="02020603050405020304" pitchFamily="18" charset="0"/>
                <a:cs typeface="Times New Roman" panose="02020603050405020304" pitchFamily="18" charset="0"/>
              </a:rPr>
              <a:t>Louisiana Division of Archaeology</a:t>
            </a:r>
          </a:p>
          <a:p>
            <a:pPr algn="ctr"/>
            <a:r>
              <a:rPr lang="en-US" sz="1400" dirty="0">
                <a:solidFill>
                  <a:prstClr val="black"/>
                </a:solidFill>
                <a:latin typeface="Times New Roman" panose="02020603050405020304" pitchFamily="18" charset="0"/>
                <a:cs typeface="Times New Roman" panose="02020603050405020304" pitchFamily="18" charset="0"/>
              </a:rPr>
              <a:t>Office of Cultural Development</a:t>
            </a:r>
          </a:p>
          <a:p>
            <a:pPr algn="ctr"/>
            <a:r>
              <a:rPr lang="en-US" sz="1400" dirty="0">
                <a:solidFill>
                  <a:prstClr val="black"/>
                </a:solidFill>
                <a:latin typeface="Times New Roman" panose="02020603050405020304" pitchFamily="18" charset="0"/>
                <a:cs typeface="Times New Roman" panose="02020603050405020304" pitchFamily="18" charset="0"/>
              </a:rPr>
              <a:t>Department of Culture, Recreation and Tourism</a:t>
            </a:r>
          </a:p>
          <a:p>
            <a:pPr algn="ctr"/>
            <a:r>
              <a:rPr lang="en-US" sz="1400" dirty="0">
                <a:solidFill>
                  <a:prstClr val="black"/>
                </a:solidFill>
                <a:latin typeface="Times New Roman" panose="02020603050405020304" pitchFamily="18" charset="0"/>
                <a:cs typeface="Times New Roman" panose="02020603050405020304" pitchFamily="18" charset="0"/>
              </a:rPr>
              <a:t>Office of the Lieutenant Governor</a:t>
            </a:r>
          </a:p>
          <a:p>
            <a:pPr algn="ctr"/>
            <a:r>
              <a:rPr lang="en-US" sz="1400" dirty="0">
                <a:solidFill>
                  <a:prstClr val="black"/>
                </a:solidFill>
                <a:latin typeface="Times New Roman" panose="02020603050405020304" pitchFamily="18" charset="0"/>
                <a:cs typeface="Times New Roman" panose="02020603050405020304" pitchFamily="18" charset="0"/>
              </a:rPr>
              <a:t>Baton Rouge, </a:t>
            </a:r>
            <a:r>
              <a:rPr lang="en-US" sz="1400" dirty="0" smtClean="0">
                <a:solidFill>
                  <a:prstClr val="black"/>
                </a:solidFill>
                <a:latin typeface="Times New Roman" panose="02020603050405020304" pitchFamily="18" charset="0"/>
                <a:cs typeface="Times New Roman" panose="02020603050405020304" pitchFamily="18" charset="0"/>
              </a:rPr>
              <a:t>Louisiana</a:t>
            </a:r>
            <a:endParaRPr lang="en-US" sz="1400" dirty="0">
              <a:solidFill>
                <a:prstClr val="black"/>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528263" y="5134392"/>
            <a:ext cx="7929937" cy="1169551"/>
          </a:xfrm>
          <a:prstGeom prst="rect">
            <a:avLst/>
          </a:prstGeom>
          <a:noFill/>
        </p:spPr>
        <p:txBody>
          <a:bodyPr wrap="square" rtlCol="0">
            <a:spAutoFit/>
          </a:bodyPr>
          <a:lstStyle/>
          <a:p>
            <a:pPr algn="ctr"/>
            <a:r>
              <a:rPr lang="en-US" sz="1400" dirty="0">
                <a:solidFill>
                  <a:prstClr val="black"/>
                </a:solidFill>
                <a:latin typeface="Times New Roman" panose="02020603050405020304" pitchFamily="18" charset="0"/>
                <a:cs typeface="Times New Roman" panose="02020603050405020304" pitchFamily="18" charset="0"/>
              </a:rPr>
              <a:t>This project was made possible through the Governor's Office of Homeland Security and Emergency Preparedness (GOHSEP) and the Federal Emergency Management Agency (FEMA) as part of implementing the Louisiana Hazard Mitigation Grant Program for Hurricane Katrina </a:t>
            </a:r>
            <a:r>
              <a:rPr lang="en-US" sz="1400" dirty="0" smtClean="0">
                <a:solidFill>
                  <a:prstClr val="black"/>
                </a:solidFill>
                <a:latin typeface="Times New Roman" panose="02020603050405020304" pitchFamily="18" charset="0"/>
                <a:cs typeface="Times New Roman" panose="02020603050405020304" pitchFamily="18" charset="0"/>
              </a:rPr>
              <a:t>recovery.</a:t>
            </a:r>
          </a:p>
          <a:p>
            <a:pPr algn="ctr"/>
            <a:endParaRPr lang="en-US" sz="1400" dirty="0">
              <a:solidFill>
                <a:prstClr val="black"/>
              </a:solidFill>
              <a:latin typeface="Times New Roman" panose="02020603050405020304" pitchFamily="18" charset="0"/>
              <a:cs typeface="Times New Roman" panose="02020603050405020304" pitchFamily="18" charset="0"/>
            </a:endParaRPr>
          </a:p>
          <a:p>
            <a:pPr algn="ctr"/>
            <a:r>
              <a:rPr lang="en-US" sz="1400" dirty="0" smtClean="0">
                <a:solidFill>
                  <a:prstClr val="black"/>
                </a:solidFill>
                <a:latin typeface="Times New Roman" panose="02020603050405020304" pitchFamily="18" charset="0"/>
                <a:cs typeface="Times New Roman" panose="02020603050405020304" pitchFamily="18" charset="0"/>
              </a:rPr>
              <a:t>© Louisiana Division of Archaeology 2016</a:t>
            </a:r>
          </a:p>
        </p:txBody>
      </p:sp>
    </p:spTree>
    <p:extLst>
      <p:ext uri="{BB962C8B-B14F-4D97-AF65-F5344CB8AC3E}">
        <p14:creationId xmlns:p14="http://schemas.microsoft.com/office/powerpoint/2010/main" val="31269608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1" y="152400"/>
            <a:ext cx="8610600" cy="1066800"/>
          </a:xfrm>
        </p:spPr>
        <p:txBody>
          <a:bodyPr/>
          <a:lstStyle/>
          <a:p>
            <a:r>
              <a:rPr lang="en-US" b="1" dirty="0" smtClean="0">
                <a:latin typeface="Bradley Hand ITC" panose="03070402050302030203" pitchFamily="66" charset="0"/>
              </a:rPr>
              <a:t>Prehistoric Louisiana</a:t>
            </a:r>
            <a:endParaRPr lang="en-US" b="1" dirty="0">
              <a:latin typeface="Bradley Hand ITC" panose="03070402050302030203" pitchFamily="66" charset="0"/>
            </a:endParaRPr>
          </a:p>
        </p:txBody>
      </p:sp>
      <p:sp>
        <p:nvSpPr>
          <p:cNvPr id="22" name="TextBox 21"/>
          <p:cNvSpPr txBox="1"/>
          <p:nvPr/>
        </p:nvSpPr>
        <p:spPr>
          <a:xfrm>
            <a:off x="1271561" y="6227086"/>
            <a:ext cx="6662143"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Migration Routes</a:t>
            </a:r>
            <a:endParaRPr lang="en-US" dirty="0">
              <a:latin typeface="Times New Roman" panose="02020603050405020304" pitchFamily="18" charset="0"/>
              <a:cs typeface="Times New Roman" panose="02020603050405020304" pitchFamily="18" charset="0"/>
            </a:endParaRPr>
          </a:p>
        </p:txBody>
      </p:sp>
      <p:pic>
        <p:nvPicPr>
          <p:cNvPr id="3076" name="Picture 4" descr="E_Americas_-_Migratio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38588" y="990600"/>
            <a:ext cx="4128088" cy="520568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88925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1" y="152400"/>
            <a:ext cx="8610600" cy="1066800"/>
          </a:xfrm>
        </p:spPr>
        <p:txBody>
          <a:bodyPr/>
          <a:lstStyle/>
          <a:p>
            <a:r>
              <a:rPr lang="en-US" b="1" dirty="0" smtClean="0">
                <a:latin typeface="Bradley Hand ITC" panose="03070402050302030203" pitchFamily="66" charset="0"/>
              </a:rPr>
              <a:t>Prehistoric Louisiana</a:t>
            </a:r>
            <a:endParaRPr lang="en-US" b="1" dirty="0">
              <a:latin typeface="Bradley Hand ITC" panose="03070402050302030203" pitchFamily="66" charset="0"/>
            </a:endParaRPr>
          </a:p>
        </p:txBody>
      </p:sp>
      <p:sp>
        <p:nvSpPr>
          <p:cNvPr id="51" name="TextBox 50"/>
          <p:cNvSpPr txBox="1"/>
          <p:nvPr/>
        </p:nvSpPr>
        <p:spPr>
          <a:xfrm>
            <a:off x="1219199" y="6227086"/>
            <a:ext cx="6754153"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Prehistoric Periods in Louisiana</a:t>
            </a:r>
            <a:endParaRPr lang="en-US" dirty="0">
              <a:latin typeface="Times New Roman" panose="02020603050405020304" pitchFamily="18" charset="0"/>
              <a:cs typeface="Times New Roman" panose="02020603050405020304" pitchFamily="18" charset="0"/>
            </a:endParaRPr>
          </a:p>
        </p:txBody>
      </p:sp>
      <p:sp>
        <p:nvSpPr>
          <p:cNvPr id="92" name="TextBox 91"/>
          <p:cNvSpPr txBox="1"/>
          <p:nvPr/>
        </p:nvSpPr>
        <p:spPr>
          <a:xfrm>
            <a:off x="1647009" y="2067580"/>
            <a:ext cx="1658981" cy="523220"/>
          </a:xfrm>
          <a:prstGeom prst="rect">
            <a:avLst/>
          </a:prstGeom>
          <a:noFill/>
        </p:spPr>
        <p:txBody>
          <a:bodyPr wrap="square" rtlCol="0">
            <a:spAutoFit/>
          </a:bodyPr>
          <a:lstStyle/>
          <a:p>
            <a:pPr lvl="0" algn="ctr" fontAlgn="base">
              <a:spcBef>
                <a:spcPct val="0"/>
              </a:spcBef>
              <a:spcAft>
                <a:spcPct val="0"/>
              </a:spcAft>
            </a:pPr>
            <a:r>
              <a:rPr lang="en-US" altLang="en-US" sz="1400" dirty="0" smtClean="0">
                <a:latin typeface="Times New Roman" panose="02020603050405020304" pitchFamily="18" charset="0"/>
                <a:cs typeface="Times New Roman" panose="02020603050405020304" pitchFamily="18" charset="0"/>
              </a:rPr>
              <a:t>Paleoindian Period</a:t>
            </a:r>
          </a:p>
          <a:p>
            <a:pPr lvl="0" algn="ctr" fontAlgn="base">
              <a:spcBef>
                <a:spcPct val="0"/>
              </a:spcBef>
              <a:spcAft>
                <a:spcPct val="0"/>
              </a:spcAft>
            </a:pPr>
            <a:r>
              <a:rPr lang="en-US" altLang="en-US" sz="1400" dirty="0" smtClean="0">
                <a:latin typeface="Times New Roman" panose="02020603050405020304" pitchFamily="18" charset="0"/>
                <a:cs typeface="Times New Roman" panose="02020603050405020304" pitchFamily="18" charset="0"/>
              </a:rPr>
              <a:t>11,500-8000 B.C.</a:t>
            </a:r>
            <a:endParaRPr lang="en-US" altLang="en-US" sz="1400" dirty="0">
              <a:latin typeface="Times New Roman" panose="02020603050405020304" pitchFamily="18" charset="0"/>
              <a:cs typeface="Times New Roman" panose="02020603050405020304" pitchFamily="18" charset="0"/>
            </a:endParaRPr>
          </a:p>
        </p:txBody>
      </p:sp>
      <p:sp>
        <p:nvSpPr>
          <p:cNvPr id="93" name="TextBox 92"/>
          <p:cNvSpPr txBox="1"/>
          <p:nvPr/>
        </p:nvSpPr>
        <p:spPr>
          <a:xfrm>
            <a:off x="4585288" y="3972580"/>
            <a:ext cx="1726024" cy="523220"/>
          </a:xfrm>
          <a:prstGeom prst="rect">
            <a:avLst/>
          </a:prstGeom>
          <a:noFill/>
        </p:spPr>
        <p:txBody>
          <a:bodyPr wrap="square" rtlCol="0">
            <a:spAutoFit/>
          </a:bodyPr>
          <a:lstStyle/>
          <a:p>
            <a:pPr lvl="0" algn="ctr" fontAlgn="base">
              <a:spcBef>
                <a:spcPct val="0"/>
              </a:spcBef>
              <a:spcAft>
                <a:spcPct val="0"/>
              </a:spcAft>
            </a:pPr>
            <a:r>
              <a:rPr lang="en-US" altLang="en-US" sz="1400" dirty="0" smtClean="0">
                <a:latin typeface="Times New Roman" panose="02020603050405020304" pitchFamily="18" charset="0"/>
                <a:cs typeface="Times New Roman" panose="02020603050405020304" pitchFamily="18" charset="0"/>
              </a:rPr>
              <a:t>Archaic Period</a:t>
            </a:r>
          </a:p>
          <a:p>
            <a:pPr lvl="0" algn="ctr" fontAlgn="base">
              <a:spcBef>
                <a:spcPct val="0"/>
              </a:spcBef>
              <a:spcAft>
                <a:spcPct val="0"/>
              </a:spcAft>
            </a:pPr>
            <a:r>
              <a:rPr lang="en-US" altLang="en-US" sz="1400" dirty="0" smtClean="0">
                <a:latin typeface="Times New Roman" panose="02020603050405020304" pitchFamily="18" charset="0"/>
                <a:cs typeface="Times New Roman" panose="02020603050405020304" pitchFamily="18" charset="0"/>
              </a:rPr>
              <a:t>8000-800 B.C.</a:t>
            </a:r>
            <a:endParaRPr lang="en-US" altLang="en-US" sz="1400" dirty="0">
              <a:latin typeface="Times New Roman" panose="02020603050405020304" pitchFamily="18" charset="0"/>
              <a:cs typeface="Times New Roman" panose="02020603050405020304" pitchFamily="18" charset="0"/>
            </a:endParaRPr>
          </a:p>
        </p:txBody>
      </p:sp>
      <p:sp>
        <p:nvSpPr>
          <p:cNvPr id="96" name="TextBox 95"/>
          <p:cNvSpPr txBox="1"/>
          <p:nvPr/>
        </p:nvSpPr>
        <p:spPr>
          <a:xfrm>
            <a:off x="7015256" y="2067580"/>
            <a:ext cx="1750391" cy="523220"/>
          </a:xfrm>
          <a:prstGeom prst="rect">
            <a:avLst/>
          </a:prstGeom>
          <a:noFill/>
        </p:spPr>
        <p:txBody>
          <a:bodyPr wrap="square" rtlCol="0">
            <a:spAutoFit/>
          </a:bodyPr>
          <a:lstStyle/>
          <a:p>
            <a:pPr lvl="0" algn="ctr" fontAlgn="base">
              <a:spcBef>
                <a:spcPct val="0"/>
              </a:spcBef>
              <a:spcAft>
                <a:spcPct val="0"/>
              </a:spcAft>
            </a:pPr>
            <a:r>
              <a:rPr lang="en-US" altLang="en-US" sz="1400" dirty="0" smtClean="0">
                <a:latin typeface="Times New Roman" panose="02020603050405020304" pitchFamily="18" charset="0"/>
                <a:cs typeface="Times New Roman" panose="02020603050405020304" pitchFamily="18" charset="0"/>
              </a:rPr>
              <a:t>Woodland Period</a:t>
            </a:r>
          </a:p>
          <a:p>
            <a:pPr lvl="0" algn="ctr" fontAlgn="base">
              <a:spcBef>
                <a:spcPct val="0"/>
              </a:spcBef>
              <a:spcAft>
                <a:spcPct val="0"/>
              </a:spcAft>
            </a:pPr>
            <a:r>
              <a:rPr lang="en-US" altLang="en-US" sz="1400" dirty="0" smtClean="0">
                <a:latin typeface="Times New Roman" panose="02020603050405020304" pitchFamily="18" charset="0"/>
                <a:cs typeface="Times New Roman" panose="02020603050405020304" pitchFamily="18" charset="0"/>
              </a:rPr>
              <a:t>800 B.C.-A.D. 1200 </a:t>
            </a:r>
            <a:endParaRPr lang="en-US" altLang="en-US" sz="1400" dirty="0">
              <a:latin typeface="Times New Roman" panose="02020603050405020304" pitchFamily="18" charset="0"/>
              <a:cs typeface="Times New Roman" panose="02020603050405020304" pitchFamily="18" charset="0"/>
            </a:endParaRPr>
          </a:p>
        </p:txBody>
      </p:sp>
      <p:sp>
        <p:nvSpPr>
          <p:cNvPr id="97" name="TextBox 96"/>
          <p:cNvSpPr txBox="1"/>
          <p:nvPr/>
        </p:nvSpPr>
        <p:spPr>
          <a:xfrm>
            <a:off x="7520752" y="3972580"/>
            <a:ext cx="1623248" cy="523220"/>
          </a:xfrm>
          <a:prstGeom prst="rect">
            <a:avLst/>
          </a:prstGeom>
          <a:noFill/>
        </p:spPr>
        <p:txBody>
          <a:bodyPr wrap="square" rtlCol="0">
            <a:spAutoFit/>
          </a:bodyPr>
          <a:lstStyle/>
          <a:p>
            <a:pPr lvl="0" algn="ctr" fontAlgn="base">
              <a:spcBef>
                <a:spcPct val="0"/>
              </a:spcBef>
              <a:spcAft>
                <a:spcPct val="0"/>
              </a:spcAft>
            </a:pPr>
            <a:r>
              <a:rPr lang="en-US" altLang="en-US" sz="1400" dirty="0" smtClean="0">
                <a:latin typeface="Times New Roman" panose="02020603050405020304" pitchFamily="18" charset="0"/>
                <a:cs typeface="Times New Roman" panose="02020603050405020304" pitchFamily="18" charset="0"/>
              </a:rPr>
              <a:t>Mississippi Period</a:t>
            </a:r>
          </a:p>
          <a:p>
            <a:pPr lvl="0" algn="ctr" fontAlgn="base">
              <a:spcBef>
                <a:spcPct val="0"/>
              </a:spcBef>
              <a:spcAft>
                <a:spcPct val="0"/>
              </a:spcAft>
            </a:pPr>
            <a:r>
              <a:rPr lang="en-US" altLang="en-US" sz="1400" dirty="0" smtClean="0">
                <a:latin typeface="Times New Roman" panose="02020603050405020304" pitchFamily="18" charset="0"/>
                <a:cs typeface="Times New Roman" panose="02020603050405020304" pitchFamily="18" charset="0"/>
              </a:rPr>
              <a:t>A.D. 1200-1700 </a:t>
            </a:r>
            <a:endParaRPr lang="en-US" altLang="en-US" sz="1400" dirty="0">
              <a:latin typeface="Times New Roman" panose="02020603050405020304" pitchFamily="18" charset="0"/>
              <a:cs typeface="Times New Roman" panose="02020603050405020304" pitchFamily="18" charset="0"/>
            </a:endParaRPr>
          </a:p>
        </p:txBody>
      </p:sp>
      <p:sp>
        <p:nvSpPr>
          <p:cNvPr id="36" name="Rectangle 4"/>
          <p:cNvSpPr>
            <a:spLocks noChangeArrowheads="1"/>
          </p:cNvSpPr>
          <p:nvPr/>
        </p:nvSpPr>
        <p:spPr bwMode="auto">
          <a:xfrm>
            <a:off x="152400" y="2971800"/>
            <a:ext cx="8763000" cy="642355"/>
          </a:xfrm>
          <a:prstGeom prst="rect">
            <a:avLst/>
          </a:prstGeom>
          <a:solidFill>
            <a:srgbClr val="CC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7" name="Table 36"/>
          <p:cNvGraphicFramePr>
            <a:graphicFrameLocks noGrp="1"/>
          </p:cNvGraphicFramePr>
          <p:nvPr>
            <p:extLst>
              <p:ext uri="{D42A27DB-BD31-4B8C-83A1-F6EECF244321}">
                <p14:modId xmlns:p14="http://schemas.microsoft.com/office/powerpoint/2010/main" val="3567110738"/>
              </p:ext>
            </p:extLst>
          </p:nvPr>
        </p:nvGraphicFramePr>
        <p:xfrm>
          <a:off x="304800" y="3124200"/>
          <a:ext cx="8534400" cy="343125"/>
        </p:xfrm>
        <a:graphic>
          <a:graphicData uri="http://schemas.openxmlformats.org/drawingml/2006/table">
            <a:tbl>
              <a:tblPr>
                <a:tableStyleId>{5C22544A-7EE6-4342-B048-85BDC9FD1C3A}</a:tableStyleId>
              </a:tblPr>
              <a:tblGrid>
                <a:gridCol w="1066800"/>
                <a:gridCol w="1066800"/>
                <a:gridCol w="1066800"/>
                <a:gridCol w="1066800"/>
                <a:gridCol w="1066800"/>
                <a:gridCol w="1066800"/>
                <a:gridCol w="1066800"/>
                <a:gridCol w="1066800"/>
              </a:tblGrid>
              <a:tr h="343125">
                <a:tc>
                  <a:txBody>
                    <a:bodyPr/>
                    <a:lstStyle/>
                    <a:p>
                      <a:pPr marL="0" marR="0" algn="r">
                        <a:spcBef>
                          <a:spcPts val="0"/>
                        </a:spcBef>
                        <a:spcAft>
                          <a:spcPts val="0"/>
                        </a:spcAft>
                      </a:pPr>
                      <a:r>
                        <a:rPr lang="en-US" sz="1000" dirty="0" smtClean="0">
                          <a:effectLst/>
                          <a:latin typeface="Times New Roman" panose="02020603050405020304" pitchFamily="18" charset="0"/>
                          <a:cs typeface="Times New Roman" panose="02020603050405020304" pitchFamily="18" charset="0"/>
                        </a:rPr>
                        <a:t>12,000 B.C.</a:t>
                      </a:r>
                      <a:endParaRPr lang="en-US" sz="10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000" dirty="0" smtClean="0">
                          <a:effectLst/>
                          <a:latin typeface="Times New Roman" panose="02020603050405020304" pitchFamily="18" charset="0"/>
                          <a:ea typeface="Times New Roman"/>
                          <a:cs typeface="Times New Roman" panose="02020603050405020304" pitchFamily="18" charset="0"/>
                        </a:rPr>
                        <a:t>10,000 B.C.</a:t>
                      </a:r>
                      <a:endParaRPr lang="en-US" sz="10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000" dirty="0" smtClean="0">
                          <a:effectLst/>
                          <a:latin typeface="Times New Roman" panose="02020603050405020304" pitchFamily="18" charset="0"/>
                          <a:cs typeface="Times New Roman" panose="02020603050405020304" pitchFamily="18" charset="0"/>
                        </a:rPr>
                        <a:t>8000 B.C.</a:t>
                      </a:r>
                      <a:endParaRPr lang="en-US" sz="10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000" dirty="0" smtClean="0">
                          <a:effectLst/>
                          <a:latin typeface="Times New Roman" panose="02020603050405020304" pitchFamily="18" charset="0"/>
                          <a:cs typeface="Times New Roman" panose="02020603050405020304" pitchFamily="18" charset="0"/>
                        </a:rPr>
                        <a:t>6000 B.C.</a:t>
                      </a:r>
                      <a:endParaRPr lang="en-US" sz="10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000" dirty="0" smtClean="0">
                          <a:effectLst/>
                          <a:latin typeface="Times New Roman" panose="02020603050405020304" pitchFamily="18" charset="0"/>
                          <a:cs typeface="Times New Roman" panose="02020603050405020304" pitchFamily="18" charset="0"/>
                        </a:rPr>
                        <a:t>4000 B.C.</a:t>
                      </a:r>
                      <a:endParaRPr lang="en-US" sz="10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000" dirty="0" smtClean="0">
                          <a:effectLst/>
                          <a:latin typeface="Times New Roman" panose="02020603050405020304" pitchFamily="18" charset="0"/>
                          <a:cs typeface="Times New Roman" panose="02020603050405020304" pitchFamily="18" charset="0"/>
                        </a:rPr>
                        <a:t>2000 B.C.</a:t>
                      </a:r>
                      <a:endParaRPr lang="en-US" sz="10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000" dirty="0" smtClean="0">
                          <a:effectLst/>
                          <a:latin typeface="Times New Roman" panose="02020603050405020304" pitchFamily="18" charset="0"/>
                          <a:cs typeface="Times New Roman" panose="02020603050405020304" pitchFamily="18" charset="0"/>
                        </a:rPr>
                        <a:t>A.D. 1</a:t>
                      </a:r>
                      <a:endParaRPr lang="en-US" sz="10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000" dirty="0" smtClean="0">
                          <a:effectLst/>
                          <a:latin typeface="Times New Roman" panose="02020603050405020304" pitchFamily="18" charset="0"/>
                          <a:cs typeface="Times New Roman" panose="02020603050405020304" pitchFamily="18" charset="0"/>
                        </a:rPr>
                        <a:t>A.D. 2000</a:t>
                      </a:r>
                      <a:endParaRPr lang="en-US" sz="10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r>
            </a:tbl>
          </a:graphicData>
        </a:graphic>
      </p:graphicFrame>
      <p:cxnSp>
        <p:nvCxnSpPr>
          <p:cNvPr id="20" name="Straight Arrow Connector 19"/>
          <p:cNvCxnSpPr/>
          <p:nvPr/>
        </p:nvCxnSpPr>
        <p:spPr>
          <a:xfrm>
            <a:off x="1447800" y="2743200"/>
            <a:ext cx="2057400" cy="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3581400" y="3876937"/>
            <a:ext cx="3733800" cy="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7315200" y="2743200"/>
            <a:ext cx="1150505" cy="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8465705" y="3876936"/>
            <a:ext cx="228600" cy="9264"/>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61127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1" y="152400"/>
            <a:ext cx="8610600" cy="1066800"/>
          </a:xfrm>
        </p:spPr>
        <p:txBody>
          <a:bodyPr/>
          <a:lstStyle/>
          <a:p>
            <a:r>
              <a:rPr lang="en-US" b="1" dirty="0" smtClean="0">
                <a:latin typeface="Bradley Hand ITC" panose="03070402050302030203" pitchFamily="66" charset="0"/>
              </a:rPr>
              <a:t>Prehistoric Louisiana</a:t>
            </a:r>
            <a:endParaRPr lang="en-US" b="1" dirty="0">
              <a:latin typeface="Bradley Hand ITC" panose="03070402050302030203" pitchFamily="66" charset="0"/>
            </a:endParaRPr>
          </a:p>
        </p:txBody>
      </p:sp>
      <p:sp>
        <p:nvSpPr>
          <p:cNvPr id="38" name="TextBox 37"/>
          <p:cNvSpPr txBox="1"/>
          <p:nvPr/>
        </p:nvSpPr>
        <p:spPr>
          <a:xfrm>
            <a:off x="1295400" y="1676400"/>
            <a:ext cx="6580648" cy="3539430"/>
          </a:xfrm>
          <a:prstGeom prst="rect">
            <a:avLst/>
          </a:prstGeom>
          <a:noFill/>
        </p:spPr>
        <p:txBody>
          <a:bodyPr wrap="none" rtlCol="0">
            <a:spAutoFit/>
          </a:bodyPr>
          <a:lstStyle/>
          <a:p>
            <a:r>
              <a:rPr lang="en-US" sz="2800" dirty="0" smtClean="0">
                <a:latin typeface="Times New Roman" panose="02020603050405020304" pitchFamily="18" charset="0"/>
                <a:cs typeface="Times New Roman" panose="02020603050405020304" pitchFamily="18" charset="0"/>
              </a:rPr>
              <a:t>In this module:</a:t>
            </a:r>
          </a:p>
          <a:p>
            <a:endParaRPr lang="en-US" sz="28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Archaeological time periods in Louisiana</a:t>
            </a:r>
          </a:p>
          <a:p>
            <a:pPr marL="914400" lvl="1" indent="-457200">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Climate and landscape</a:t>
            </a:r>
          </a:p>
          <a:p>
            <a:pPr marL="914400" lvl="1" indent="-457200">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Food</a:t>
            </a:r>
          </a:p>
          <a:p>
            <a:pPr marL="914400" lvl="1" indent="-457200">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Tools and weapons</a:t>
            </a:r>
          </a:p>
          <a:p>
            <a:pPr marL="914400" lvl="1" indent="-457200">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People and settlements</a:t>
            </a:r>
          </a:p>
          <a:p>
            <a:pPr marL="914400" lvl="1" indent="-457200">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Louisiana sites</a:t>
            </a:r>
          </a:p>
        </p:txBody>
      </p:sp>
    </p:spTree>
    <p:extLst>
      <p:ext uri="{BB962C8B-B14F-4D97-AF65-F5344CB8AC3E}">
        <p14:creationId xmlns:p14="http://schemas.microsoft.com/office/powerpoint/2010/main" val="38989346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1" y="152400"/>
            <a:ext cx="8610600" cy="1066800"/>
          </a:xfrm>
        </p:spPr>
        <p:txBody>
          <a:bodyPr/>
          <a:lstStyle/>
          <a:p>
            <a:r>
              <a:rPr lang="en-US" b="1" dirty="0" smtClean="0">
                <a:latin typeface="Bradley Hand ITC" panose="03070402050302030203" pitchFamily="66" charset="0"/>
              </a:rPr>
              <a:t>Prehistoric Louisiana</a:t>
            </a:r>
            <a:endParaRPr lang="en-US" b="1" dirty="0">
              <a:latin typeface="Bradley Hand ITC" panose="03070402050302030203" pitchFamily="66" charset="0"/>
            </a:endParaRPr>
          </a:p>
        </p:txBody>
      </p:sp>
      <p:sp>
        <p:nvSpPr>
          <p:cNvPr id="22" name="TextBox 21"/>
          <p:cNvSpPr txBox="1"/>
          <p:nvPr/>
        </p:nvSpPr>
        <p:spPr>
          <a:xfrm>
            <a:off x="1219199" y="6227086"/>
            <a:ext cx="6754153"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Paleoindian Period Climate and </a:t>
            </a:r>
            <a:r>
              <a:rPr lang="en-US" dirty="0" smtClean="0">
                <a:latin typeface="Times New Roman" panose="02020603050405020304" pitchFamily="18" charset="0"/>
                <a:cs typeface="Times New Roman" panose="02020603050405020304" pitchFamily="18" charset="0"/>
              </a:rPr>
              <a:t>Landscape</a:t>
            </a:r>
            <a:endParaRPr lang="en-US" dirty="0">
              <a:latin typeface="Times New Roman" panose="02020603050405020304" pitchFamily="18" charset="0"/>
              <a:cs typeface="Times New Roman" panose="02020603050405020304" pitchFamily="18" charset="0"/>
            </a:endParaRPr>
          </a:p>
        </p:txBody>
      </p:sp>
      <p:sp>
        <p:nvSpPr>
          <p:cNvPr id="3" name="TextBox 2"/>
          <p:cNvSpPr txBox="1"/>
          <p:nvPr/>
        </p:nvSpPr>
        <p:spPr>
          <a:xfrm>
            <a:off x="265602" y="1219200"/>
            <a:ext cx="4453591" cy="400110"/>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Paleoindian Period – 11,500 to 8000 B.C.</a:t>
            </a:r>
            <a:endParaRPr lang="en-US" sz="20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4375" y="1705896"/>
            <a:ext cx="7543800" cy="4374032"/>
          </a:xfrm>
          <a:prstGeom prst="rect">
            <a:avLst/>
          </a:prstGeom>
          <a:ln>
            <a:solidFill>
              <a:schemeClr val="tx1"/>
            </a:solidFill>
          </a:ln>
        </p:spPr>
      </p:pic>
      <p:sp>
        <p:nvSpPr>
          <p:cNvPr id="5" name="TextBox 4"/>
          <p:cNvSpPr txBox="1"/>
          <p:nvPr/>
        </p:nvSpPr>
        <p:spPr>
          <a:xfrm rot="16200000">
            <a:off x="7816780" y="5346813"/>
            <a:ext cx="1359668" cy="246221"/>
          </a:xfrm>
          <a:prstGeom prst="rect">
            <a:avLst/>
          </a:prstGeom>
          <a:noFill/>
        </p:spPr>
        <p:txBody>
          <a:bodyPr wrap="none" rtlCol="0">
            <a:spAutoFit/>
          </a:bodyPr>
          <a:lstStyle/>
          <a:p>
            <a:r>
              <a:rPr lang="en-US" sz="1000" dirty="0" smtClean="0">
                <a:latin typeface="Times New Roman" panose="02020603050405020304" pitchFamily="18" charset="0"/>
                <a:cs typeface="Times New Roman" panose="02020603050405020304" pitchFamily="18" charset="0"/>
              </a:rPr>
              <a:t>Artwork </a:t>
            </a:r>
            <a:r>
              <a:rPr lang="en-US" sz="1000" dirty="0">
                <a:latin typeface="Times New Roman" panose="02020603050405020304" pitchFamily="18" charset="0"/>
                <a:cs typeface="Times New Roman" panose="02020603050405020304" pitchFamily="18" charset="0"/>
              </a:rPr>
              <a:t>©</a:t>
            </a:r>
            <a:r>
              <a:rPr lang="en-US" sz="1000" dirty="0" smtClean="0">
                <a:latin typeface="Times New Roman" panose="02020603050405020304" pitchFamily="18" charset="0"/>
                <a:cs typeface="Times New Roman" panose="02020603050405020304" pitchFamily="18" charset="0"/>
              </a:rPr>
              <a:t> Karen Carr</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77937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1" y="152400"/>
            <a:ext cx="8610600" cy="1066800"/>
          </a:xfrm>
        </p:spPr>
        <p:txBody>
          <a:bodyPr/>
          <a:lstStyle/>
          <a:p>
            <a:r>
              <a:rPr lang="en-US" b="1" dirty="0" smtClean="0">
                <a:latin typeface="Bradley Hand ITC" panose="03070402050302030203" pitchFamily="66" charset="0"/>
              </a:rPr>
              <a:t>Prehistoric Louisiana</a:t>
            </a:r>
            <a:endParaRPr lang="en-US" b="1" dirty="0">
              <a:latin typeface="Bradley Hand ITC" panose="03070402050302030203" pitchFamily="66" charset="0"/>
            </a:endParaRPr>
          </a:p>
        </p:txBody>
      </p:sp>
      <p:sp>
        <p:nvSpPr>
          <p:cNvPr id="22" name="TextBox 21"/>
          <p:cNvSpPr txBox="1"/>
          <p:nvPr/>
        </p:nvSpPr>
        <p:spPr>
          <a:xfrm>
            <a:off x="1219199" y="6227086"/>
            <a:ext cx="6754153"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Paleoindian Period </a:t>
            </a:r>
            <a:r>
              <a:rPr lang="en-US" dirty="0" smtClean="0">
                <a:latin typeface="Times New Roman" panose="02020603050405020304" pitchFamily="18" charset="0"/>
                <a:cs typeface="Times New Roman" panose="02020603050405020304" pitchFamily="18" charset="0"/>
              </a:rPr>
              <a:t>Food</a:t>
            </a:r>
            <a:endParaRPr lang="en-US"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65602" y="1219200"/>
            <a:ext cx="4453591" cy="400110"/>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Paleoindian Period – 11,500 to 8000 B.C.</a:t>
            </a:r>
            <a:endParaRPr lang="en-US" sz="20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65662" y="1695214"/>
            <a:ext cx="6861226" cy="4557272"/>
          </a:xfrm>
          <a:prstGeom prst="rect">
            <a:avLst/>
          </a:prstGeom>
        </p:spPr>
      </p:pic>
      <p:sp>
        <p:nvSpPr>
          <p:cNvPr id="3" name="TextBox 2"/>
          <p:cNvSpPr txBox="1"/>
          <p:nvPr/>
        </p:nvSpPr>
        <p:spPr>
          <a:xfrm>
            <a:off x="6575850" y="4953000"/>
            <a:ext cx="1451038" cy="246221"/>
          </a:xfrm>
          <a:prstGeom prst="rect">
            <a:avLst/>
          </a:prstGeom>
          <a:noFill/>
        </p:spPr>
        <p:txBody>
          <a:bodyPr wrap="none" rtlCol="0">
            <a:spAutoFit/>
          </a:bodyPr>
          <a:lstStyle/>
          <a:p>
            <a:r>
              <a:rPr lang="en-US" sz="1000" dirty="0" smtClean="0">
                <a:latin typeface="Times New Roman" panose="02020603050405020304" pitchFamily="18" charset="0"/>
                <a:cs typeface="Times New Roman" panose="02020603050405020304" pitchFamily="18" charset="0"/>
              </a:rPr>
              <a:t>Drawing by Phyllis Lear</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2164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1" y="152400"/>
            <a:ext cx="8610600" cy="1066800"/>
          </a:xfrm>
        </p:spPr>
        <p:txBody>
          <a:bodyPr/>
          <a:lstStyle/>
          <a:p>
            <a:r>
              <a:rPr lang="en-US" b="1" dirty="0" smtClean="0">
                <a:latin typeface="Bradley Hand ITC" panose="03070402050302030203" pitchFamily="66" charset="0"/>
              </a:rPr>
              <a:t>Prehistoric Louisiana</a:t>
            </a:r>
            <a:endParaRPr lang="en-US" b="1" dirty="0">
              <a:latin typeface="Bradley Hand ITC" panose="03070402050302030203" pitchFamily="66" charset="0"/>
            </a:endParaRPr>
          </a:p>
        </p:txBody>
      </p:sp>
      <p:sp>
        <p:nvSpPr>
          <p:cNvPr id="22" name="TextBox 21"/>
          <p:cNvSpPr txBox="1"/>
          <p:nvPr/>
        </p:nvSpPr>
        <p:spPr>
          <a:xfrm>
            <a:off x="1219199" y="6227086"/>
            <a:ext cx="6754153"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Paleoindian Period Tools and Weapons</a:t>
            </a:r>
            <a:endParaRPr lang="en-US"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65602" y="1219200"/>
            <a:ext cx="4453591" cy="400110"/>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Paleoindian Period – 11,500 to 8000 B.C.</a:t>
            </a:r>
            <a:endParaRPr lang="en-US" sz="20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9200" y="3849319"/>
            <a:ext cx="1371600" cy="1789481"/>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00800" y="1600200"/>
            <a:ext cx="2288400" cy="1889201"/>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1000" y="1752600"/>
            <a:ext cx="5486400" cy="4272594"/>
          </a:xfrm>
          <a:prstGeom prst="rect">
            <a:avLst/>
          </a:prstGeom>
        </p:spPr>
      </p:pic>
      <p:sp>
        <p:nvSpPr>
          <p:cNvPr id="7" name="TextBox 6"/>
          <p:cNvSpPr txBox="1"/>
          <p:nvPr/>
        </p:nvSpPr>
        <p:spPr>
          <a:xfrm>
            <a:off x="6991802" y="3352800"/>
            <a:ext cx="1087157" cy="307777"/>
          </a:xfrm>
          <a:prstGeom prst="rect">
            <a:avLst/>
          </a:prstGeom>
          <a:noFill/>
        </p:spPr>
        <p:txBody>
          <a:bodyPr wrap="none" rtlCol="0">
            <a:spAutoFit/>
          </a:bodyPr>
          <a:lstStyle/>
          <a:p>
            <a:r>
              <a:rPr lang="en-US" sz="1400" dirty="0" smtClean="0">
                <a:latin typeface="Times New Roman" panose="02020603050405020304" pitchFamily="18" charset="0"/>
                <a:cs typeface="Times New Roman" panose="02020603050405020304" pitchFamily="18" charset="0"/>
              </a:rPr>
              <a:t>Spear Points</a:t>
            </a:r>
            <a:endParaRPr lang="en-US" sz="14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7081570" y="5559623"/>
            <a:ext cx="997389" cy="307777"/>
          </a:xfrm>
          <a:prstGeom prst="rect">
            <a:avLst/>
          </a:prstGeom>
          <a:noFill/>
        </p:spPr>
        <p:txBody>
          <a:bodyPr wrap="none" rtlCol="0">
            <a:spAutoFit/>
          </a:bodyPr>
          <a:lstStyle/>
          <a:p>
            <a:r>
              <a:rPr lang="en-US" sz="1400" dirty="0" smtClean="0">
                <a:latin typeface="Times New Roman" panose="02020603050405020304" pitchFamily="18" charset="0"/>
                <a:cs typeface="Times New Roman" panose="02020603050405020304" pitchFamily="18" charset="0"/>
              </a:rPr>
              <a:t>Dart Points</a:t>
            </a:r>
            <a:endParaRPr lang="en-US" sz="14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5723084" y="3489401"/>
            <a:ext cx="593432" cy="307777"/>
          </a:xfrm>
          <a:prstGeom prst="rect">
            <a:avLst/>
          </a:prstGeom>
          <a:noFill/>
        </p:spPr>
        <p:txBody>
          <a:bodyPr wrap="none" rtlCol="0">
            <a:spAutoFit/>
          </a:bodyPr>
          <a:lstStyle/>
          <a:p>
            <a:r>
              <a:rPr lang="en-US" sz="1400" dirty="0" smtClean="0">
                <a:latin typeface="Times New Roman" panose="02020603050405020304" pitchFamily="18" charset="0"/>
                <a:cs typeface="Times New Roman" panose="02020603050405020304" pitchFamily="18" charset="0"/>
              </a:rPr>
              <a:t>Atlatl</a:t>
            </a:r>
            <a:endParaRPr lang="en-US" sz="1400" dirty="0">
              <a:latin typeface="Times New Roman" panose="02020603050405020304" pitchFamily="18" charset="0"/>
              <a:cs typeface="Times New Roman" panose="02020603050405020304" pitchFamily="18" charset="0"/>
            </a:endParaRPr>
          </a:p>
        </p:txBody>
      </p:sp>
      <p:cxnSp>
        <p:nvCxnSpPr>
          <p:cNvPr id="9" name="Straight Arrow Connector 8"/>
          <p:cNvCxnSpPr>
            <a:stCxn id="11" idx="2"/>
          </p:cNvCxnSpPr>
          <p:nvPr/>
        </p:nvCxnSpPr>
        <p:spPr>
          <a:xfrm flipH="1">
            <a:off x="5638800" y="3797178"/>
            <a:ext cx="381000" cy="31762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041359" y="4070018"/>
            <a:ext cx="1451038" cy="246221"/>
          </a:xfrm>
          <a:prstGeom prst="rect">
            <a:avLst/>
          </a:prstGeom>
          <a:noFill/>
        </p:spPr>
        <p:txBody>
          <a:bodyPr wrap="none" rtlCol="0">
            <a:spAutoFit/>
          </a:bodyPr>
          <a:lstStyle/>
          <a:p>
            <a:r>
              <a:rPr lang="en-US" sz="1000" dirty="0" smtClean="0">
                <a:latin typeface="Times New Roman" panose="02020603050405020304" pitchFamily="18" charset="0"/>
                <a:cs typeface="Times New Roman" panose="02020603050405020304" pitchFamily="18" charset="0"/>
              </a:rPr>
              <a:t>Drawing by Phyllis Lear</a:t>
            </a:r>
            <a:endParaRPr lang="en-US" sz="10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6462810" y="5867400"/>
            <a:ext cx="2234907" cy="246221"/>
          </a:xfrm>
          <a:prstGeom prst="rect">
            <a:avLst/>
          </a:prstGeom>
          <a:noFill/>
        </p:spPr>
        <p:txBody>
          <a:bodyPr wrap="none" rtlCol="0">
            <a:spAutoFit/>
          </a:bodyPr>
          <a:lstStyle/>
          <a:p>
            <a:r>
              <a:rPr lang="en-US" sz="1000" dirty="0" smtClean="0">
                <a:latin typeface="Times New Roman" panose="02020603050405020304" pitchFamily="18" charset="0"/>
                <a:cs typeface="Times New Roman" panose="02020603050405020304" pitchFamily="18" charset="0"/>
              </a:rPr>
              <a:t>Stone point drawings by David Griffing</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57749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21210</TotalTime>
  <Words>4322</Words>
  <Application>Microsoft Office PowerPoint</Application>
  <PresentationFormat>On-screen Show (4:3)</PresentationFormat>
  <Paragraphs>526</Paragraphs>
  <Slides>36</Slides>
  <Notes>36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Aharoni</vt:lpstr>
      <vt:lpstr>Arial</vt:lpstr>
      <vt:lpstr>Bradley Hand ITC</vt:lpstr>
      <vt:lpstr>Calibri</vt:lpstr>
      <vt:lpstr>Matura MT Script Capitals</vt:lpstr>
      <vt:lpstr>Times New Roman</vt:lpstr>
      <vt:lpstr>Wingdings</vt:lpstr>
      <vt:lpstr>Office Theme</vt:lpstr>
      <vt:lpstr>Prehistoric Louisiana</vt:lpstr>
      <vt:lpstr>Prehistoric Louisiana</vt:lpstr>
      <vt:lpstr>Prehistoric Louisiana</vt:lpstr>
      <vt:lpstr>Prehistoric Louisiana</vt:lpstr>
      <vt:lpstr>Prehistoric Louisiana</vt:lpstr>
      <vt:lpstr>Prehistoric Louisiana</vt:lpstr>
      <vt:lpstr>Prehistoric Louisiana</vt:lpstr>
      <vt:lpstr>Prehistoric Louisiana</vt:lpstr>
      <vt:lpstr>Prehistoric Louisiana</vt:lpstr>
      <vt:lpstr>Prehistoric Louisiana</vt:lpstr>
      <vt:lpstr>Prehistoric Louisiana</vt:lpstr>
      <vt:lpstr>Prehistoric Louisiana</vt:lpstr>
      <vt:lpstr>Prehistoric Louisiana</vt:lpstr>
      <vt:lpstr>Prehistoric Louisiana</vt:lpstr>
      <vt:lpstr>Prehistoric Louisiana</vt:lpstr>
      <vt:lpstr>Prehistoric Louisiana</vt:lpstr>
      <vt:lpstr>Prehistoric Louisiana</vt:lpstr>
      <vt:lpstr>Prehistoric Louisiana</vt:lpstr>
      <vt:lpstr>Prehistoric Louisiana</vt:lpstr>
      <vt:lpstr>Prehistoric Louisiana</vt:lpstr>
      <vt:lpstr>Prehistoric Louisiana</vt:lpstr>
      <vt:lpstr>Prehistoric Louisiana</vt:lpstr>
      <vt:lpstr>Prehistoric Louisiana</vt:lpstr>
      <vt:lpstr>Prehistoric Louisiana</vt:lpstr>
      <vt:lpstr>Prehistoric Louisiana</vt:lpstr>
      <vt:lpstr>Prehistoric Louisiana</vt:lpstr>
      <vt:lpstr>Prehistoric Louisiana</vt:lpstr>
      <vt:lpstr>Prehistoric Louisiana</vt:lpstr>
      <vt:lpstr>Prehistoric Louisiana</vt:lpstr>
      <vt:lpstr>Prehistoric Louisiana</vt:lpstr>
      <vt:lpstr>Prehistoric Louisiana</vt:lpstr>
      <vt:lpstr>Prehistoric Louisiana</vt:lpstr>
      <vt:lpstr>Prehistoric Louisiana</vt:lpstr>
      <vt:lpstr>Prehistoric Louisiana</vt:lpstr>
      <vt:lpstr>Prehistoric Louisiana</vt:lpstr>
      <vt:lpstr>Prehistoric Louisiana</vt:lpstr>
    </vt:vector>
  </TitlesOfParts>
  <Company>IS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Marksville</dc:title>
  <dc:creator>Julie Doucet</dc:creator>
  <cp:lastModifiedBy>Nancy Hawkins</cp:lastModifiedBy>
  <cp:revision>1202</cp:revision>
  <cp:lastPrinted>2016-12-21T20:22:47Z</cp:lastPrinted>
  <dcterms:created xsi:type="dcterms:W3CDTF">2014-09-25T18:11:25Z</dcterms:created>
  <dcterms:modified xsi:type="dcterms:W3CDTF">2016-12-21T20:23:57Z</dcterms:modified>
</cp:coreProperties>
</file>